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64"/>
  </p:notesMasterIdLst>
  <p:sldIdLst>
    <p:sldId id="336" r:id="rId3"/>
    <p:sldId id="289" r:id="rId4"/>
    <p:sldId id="388" r:id="rId5"/>
    <p:sldId id="390" r:id="rId6"/>
    <p:sldId id="363" r:id="rId7"/>
    <p:sldId id="343" r:id="rId8"/>
    <p:sldId id="362" r:id="rId9"/>
    <p:sldId id="334" r:id="rId10"/>
    <p:sldId id="333" r:id="rId11"/>
    <p:sldId id="392" r:id="rId12"/>
    <p:sldId id="389" r:id="rId13"/>
    <p:sldId id="303" r:id="rId14"/>
    <p:sldId id="367" r:id="rId15"/>
    <p:sldId id="393" r:id="rId16"/>
    <p:sldId id="39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4" r:id="rId25"/>
    <p:sldId id="322" r:id="rId26"/>
    <p:sldId id="323" r:id="rId27"/>
    <p:sldId id="372" r:id="rId28"/>
    <p:sldId id="326" r:id="rId29"/>
    <p:sldId id="338" r:id="rId30"/>
    <p:sldId id="330" r:id="rId31"/>
    <p:sldId id="344" r:id="rId32"/>
    <p:sldId id="355" r:id="rId33"/>
    <p:sldId id="347" r:id="rId34"/>
    <p:sldId id="350" r:id="rId35"/>
    <p:sldId id="351" r:id="rId36"/>
    <p:sldId id="391" r:id="rId37"/>
    <p:sldId id="327" r:id="rId38"/>
    <p:sldId id="340" r:id="rId39"/>
    <p:sldId id="376" r:id="rId40"/>
    <p:sldId id="341" r:id="rId41"/>
    <p:sldId id="342" r:id="rId42"/>
    <p:sldId id="378" r:id="rId43"/>
    <p:sldId id="380" r:id="rId44"/>
    <p:sldId id="383" r:id="rId45"/>
    <p:sldId id="382" r:id="rId46"/>
    <p:sldId id="385" r:id="rId47"/>
    <p:sldId id="384" r:id="rId48"/>
    <p:sldId id="387" r:id="rId49"/>
    <p:sldId id="386" r:id="rId50"/>
    <p:sldId id="401" r:id="rId51"/>
    <p:sldId id="395" r:id="rId52"/>
    <p:sldId id="396" r:id="rId53"/>
    <p:sldId id="397" r:id="rId54"/>
    <p:sldId id="353" r:id="rId55"/>
    <p:sldId id="368" r:id="rId56"/>
    <p:sldId id="402" r:id="rId57"/>
    <p:sldId id="399" r:id="rId58"/>
    <p:sldId id="403" r:id="rId59"/>
    <p:sldId id="404" r:id="rId60"/>
    <p:sldId id="400" r:id="rId61"/>
    <p:sldId id="398" r:id="rId62"/>
    <p:sldId id="370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9B6AFDC-E0A3-4828-B56A-7200F5045C7C}">
          <p14:sldIdLst>
            <p14:sldId id="336"/>
            <p14:sldId id="289"/>
            <p14:sldId id="388"/>
          </p14:sldIdLst>
        </p14:section>
        <p14:section name="E2E concept" id="{EDB15B45-D636-47EB-A317-10551A0B3B17}">
          <p14:sldIdLst>
            <p14:sldId id="390"/>
            <p14:sldId id="363"/>
            <p14:sldId id="343"/>
            <p14:sldId id="362"/>
            <p14:sldId id="334"/>
            <p14:sldId id="333"/>
            <p14:sldId id="392"/>
          </p14:sldIdLst>
        </p14:section>
        <p14:section name="Cypress基本介紹" id="{42C0B8E9-A6AF-43F2-AE4A-7A405124C069}">
          <p14:sldIdLst>
            <p14:sldId id="389"/>
            <p14:sldId id="303"/>
            <p14:sldId id="367"/>
            <p14:sldId id="393"/>
            <p14:sldId id="394"/>
          </p14:sldIdLst>
        </p14:section>
        <p14:section name="Install" id="{246E9122-9C70-4D09-9BE9-10EFAD976384}">
          <p14:sldIdLst>
            <p14:sldId id="315"/>
            <p14:sldId id="316"/>
            <p14:sldId id="317"/>
            <p14:sldId id="318"/>
            <p14:sldId id="319"/>
            <p14:sldId id="320"/>
            <p14:sldId id="321"/>
            <p14:sldId id="324"/>
            <p14:sldId id="322"/>
            <p14:sldId id="323"/>
            <p14:sldId id="372"/>
          </p14:sldIdLst>
        </p14:section>
        <p14:section name="測試架構" id="{4BFD9552-DBCD-4AF6-9D8B-4EA55A8C5E60}">
          <p14:sldIdLst>
            <p14:sldId id="326"/>
            <p14:sldId id="338"/>
            <p14:sldId id="330"/>
            <p14:sldId id="344"/>
            <p14:sldId id="355"/>
            <p14:sldId id="347"/>
            <p14:sldId id="350"/>
            <p14:sldId id="351"/>
          </p14:sldIdLst>
        </p14:section>
        <p14:section name="基本測試語法" id="{6E1EEF0E-0312-461A-8CB4-4B165AE5837F}">
          <p14:sldIdLst>
            <p14:sldId id="391"/>
            <p14:sldId id="327"/>
            <p14:sldId id="340"/>
            <p14:sldId id="376"/>
            <p14:sldId id="341"/>
            <p14:sldId id="342"/>
            <p14:sldId id="378"/>
            <p14:sldId id="380"/>
            <p14:sldId id="383"/>
            <p14:sldId id="382"/>
            <p14:sldId id="385"/>
            <p14:sldId id="384"/>
            <p14:sldId id="387"/>
            <p14:sldId id="386"/>
            <p14:sldId id="401"/>
            <p14:sldId id="395"/>
            <p14:sldId id="396"/>
            <p14:sldId id="397"/>
            <p14:sldId id="353"/>
            <p14:sldId id="368"/>
            <p14:sldId id="402"/>
            <p14:sldId id="399"/>
            <p14:sldId id="403"/>
            <p14:sldId id="404"/>
            <p14:sldId id="400"/>
            <p14:sldId id="398"/>
          </p14:sldIdLst>
        </p14:section>
        <p14:section name="未命名的章節" id="{71DD3E2F-3C1D-45F7-BED7-D33E5E5FA6C7}">
          <p14:sldIdLst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D6C6"/>
    <a:srgbClr val="212121"/>
    <a:srgbClr val="62A2CA"/>
    <a:srgbClr val="FFC000"/>
    <a:srgbClr val="595959"/>
    <a:srgbClr val="E16074"/>
    <a:srgbClr val="3ECFC0"/>
    <a:srgbClr val="EEA8B4"/>
    <a:srgbClr val="C3D915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44" autoAdjust="0"/>
    <p:restoredTop sz="93224" autoAdjust="0"/>
  </p:normalViewPr>
  <p:slideViewPr>
    <p:cSldViewPr snapToGrid="0">
      <p:cViewPr varScale="1">
        <p:scale>
          <a:sx n="59" d="100"/>
          <a:sy n="59" d="100"/>
        </p:scale>
        <p:origin x="110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35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0DF44F-021F-49BA-B0D3-7F6F63E227A1}" type="datetimeFigureOut">
              <a:rPr lang="zh-TW" altLang="en-US" smtClean="0"/>
              <a:t>2019/11/18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55429-BDC8-48C7-B221-DA28646567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912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Front end testing concept</a:t>
            </a:r>
          </a:p>
          <a:p>
            <a:r>
              <a:rPr lang="en-US" altLang="zh-TW" dirty="0"/>
              <a:t>Install</a:t>
            </a:r>
          </a:p>
          <a:p>
            <a:r>
              <a:rPr lang="en-US" altLang="zh-TW" dirty="0"/>
              <a:t>Script introduction</a:t>
            </a:r>
          </a:p>
          <a:p>
            <a:pPr lvl="1"/>
            <a:r>
              <a:rPr lang="en-US" altLang="zh-TW" dirty="0"/>
              <a:t>Get</a:t>
            </a:r>
          </a:p>
          <a:p>
            <a:pPr lvl="1"/>
            <a:r>
              <a:rPr lang="en-US" altLang="zh-TW" dirty="0"/>
              <a:t>Assertion</a:t>
            </a:r>
          </a:p>
          <a:p>
            <a:r>
              <a:rPr lang="en-US" altLang="zh-TW" dirty="0"/>
              <a:t>Practice</a:t>
            </a:r>
          </a:p>
          <a:p>
            <a:r>
              <a:rPr lang="en-US" altLang="zh-TW" dirty="0"/>
              <a:t>Report &amp; Result</a:t>
            </a:r>
          </a:p>
          <a:p>
            <a:r>
              <a:rPr lang="en-US" altLang="zh-TW" dirty="0"/>
              <a:t>Jenkins</a:t>
            </a:r>
          </a:p>
          <a:p>
            <a:r>
              <a:rPr lang="en-US" altLang="zh-TW" dirty="0"/>
              <a:t>Performance</a:t>
            </a:r>
          </a:p>
          <a:p>
            <a:r>
              <a:rPr lang="en-US" altLang="zh-TW" dirty="0"/>
              <a:t>encrypt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55429-BDC8-48C7-B221-DA286465671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903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Seleium</a:t>
            </a:r>
            <a:r>
              <a:rPr lang="en-US" altLang="zh-TW" dirty="0"/>
              <a:t> through network remote command to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55429-BDC8-48C7-B221-DA286465671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208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55429-BDC8-48C7-B221-DA286465671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047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npx</a:t>
            </a:r>
            <a:r>
              <a:rPr lang="en-US" altLang="zh-TW" dirty="0"/>
              <a:t> cypress open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55429-BDC8-48C7-B221-DA286465671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0664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55429-BDC8-48C7-B221-DA286465671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118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cypress.json</a:t>
            </a:r>
            <a:r>
              <a:rPr lang="en-US" altLang="zh-TW" dirty="0"/>
              <a:t> – </a:t>
            </a:r>
            <a:r>
              <a:rPr lang="en-US" altLang="zh-TW" dirty="0" err="1"/>
              <a:t>url</a:t>
            </a:r>
            <a:r>
              <a:rPr lang="en-US" altLang="zh-TW" dirty="0"/>
              <a:t>, common config</a:t>
            </a:r>
          </a:p>
          <a:p>
            <a:r>
              <a:rPr lang="zh-TW" alt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測試過程中需要用到的外部靜態資料，通常會使用</a:t>
            </a:r>
            <a:r>
              <a:rPr lang="fr-FR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cy.fixture()</a:t>
            </a:r>
            <a:r>
              <a:rPr lang="zh-TW" alt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br>
              <a:rPr lang="fr-FR" altLang="zh-TW" dirty="0"/>
            </a:br>
            <a:r>
              <a:rPr lang="zh-TW" alt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常用於儲存</a:t>
            </a:r>
            <a:r>
              <a:rPr lang="fr-FR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request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55429-BDC8-48C7-B221-DA286465671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272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55429-BDC8-48C7-B221-DA286465671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578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所謂的 </a:t>
            </a:r>
            <a:r>
              <a:rPr lang="en-US" altLang="zh-TW" dirty="0"/>
              <a:t>assertion</a:t>
            </a:r>
            <a:r>
              <a:rPr lang="zh-TW" altLang="en-US" dirty="0"/>
              <a:t>（斷言），就是判斷程式碼的執行成果是否和預期一樣，若是不一致則會發生錯誤。通常一個 </a:t>
            </a:r>
            <a:r>
              <a:rPr lang="en-US" altLang="zh-TW" dirty="0"/>
              <a:t>test case </a:t>
            </a:r>
            <a:r>
              <a:rPr lang="zh-TW" altLang="en-US" dirty="0"/>
              <a:t>會擁有一個或多個 </a:t>
            </a:r>
            <a:r>
              <a:rPr lang="en-US" altLang="zh-TW" dirty="0"/>
              <a:t>assertion</a:t>
            </a:r>
            <a:r>
              <a:rPr lang="zh-TW" altLang="en-US" dirty="0"/>
              <a:t>。由於 </a:t>
            </a:r>
            <a:r>
              <a:rPr lang="en-US" altLang="zh-TW" dirty="0"/>
              <a:t>Mocha </a:t>
            </a:r>
            <a:r>
              <a:rPr lang="zh-TW" altLang="en-US" dirty="0"/>
              <a:t>本身是一個測試框架，但不包含 </a:t>
            </a:r>
            <a:r>
              <a:rPr lang="en-US" altLang="zh-TW" dirty="0"/>
              <a:t>assertion</a:t>
            </a:r>
            <a:r>
              <a:rPr lang="zh-TW" altLang="en-US" dirty="0"/>
              <a:t>，所以我們使用 </a:t>
            </a:r>
            <a:r>
              <a:rPr lang="en-US" altLang="zh-TW" dirty="0"/>
              <a:t>Chai </a:t>
            </a:r>
            <a:r>
              <a:rPr lang="zh-TW" altLang="en-US" dirty="0"/>
              <a:t>這個適用於瀏覽器端和 </a:t>
            </a:r>
            <a:r>
              <a:rPr lang="en-US" altLang="zh-TW" dirty="0"/>
              <a:t>Node </a:t>
            </a:r>
            <a:r>
              <a:rPr lang="zh-TW" altLang="en-US" dirty="0"/>
              <a:t>端的 </a:t>
            </a:r>
            <a:r>
              <a:rPr lang="en-US" altLang="zh-TW" dirty="0"/>
              <a:t>BDD / TDD assertion library</a:t>
            </a:r>
            <a:r>
              <a:rPr lang="zh-TW" altLang="en-US" dirty="0"/>
              <a:t>。在 </a:t>
            </a:r>
            <a:r>
              <a:rPr lang="en-US" altLang="zh-TW" dirty="0"/>
              <a:t>Chai </a:t>
            </a:r>
            <a:r>
              <a:rPr lang="zh-TW" altLang="en-US" dirty="0"/>
              <a:t>中共提供三種操作 </a:t>
            </a:r>
            <a:r>
              <a:rPr lang="en-US" altLang="zh-TW" dirty="0"/>
              <a:t>assertion </a:t>
            </a:r>
            <a:r>
              <a:rPr lang="zh-TW" altLang="en-US" dirty="0"/>
              <a:t>介面風格：</a:t>
            </a:r>
            <a:r>
              <a:rPr lang="en-US" altLang="zh-TW" dirty="0"/>
              <a:t>Expect</a:t>
            </a:r>
            <a:r>
              <a:rPr lang="zh-TW" altLang="en-US" dirty="0"/>
              <a:t>、</a:t>
            </a:r>
            <a:r>
              <a:rPr lang="en-US" altLang="zh-TW" dirty="0"/>
              <a:t>Assert</a:t>
            </a:r>
            <a:r>
              <a:rPr lang="zh-TW" altLang="en-US" dirty="0"/>
              <a:t>、</a:t>
            </a:r>
            <a:r>
              <a:rPr lang="en-US" altLang="zh-TW" dirty="0"/>
              <a:t>Should</a:t>
            </a:r>
            <a:r>
              <a:rPr lang="zh-TW" altLang="en-US" dirty="0"/>
              <a:t>，在這邊我們選擇使用比較接近自然語言的 </a:t>
            </a:r>
            <a:r>
              <a:rPr lang="en-US" altLang="zh-TW" dirty="0"/>
              <a:t>Expect</a:t>
            </a:r>
            <a:r>
              <a:rPr lang="zh-TW" altLang="en-US" dirty="0"/>
              <a:t>。</a:t>
            </a:r>
          </a:p>
          <a:p>
            <a:endParaRPr lang="zh-TW" altLang="en-US" dirty="0"/>
          </a:p>
          <a:p>
            <a:r>
              <a:rPr lang="zh-TW" altLang="en-US" dirty="0"/>
              <a:t>基本上，</a:t>
            </a:r>
            <a:r>
              <a:rPr lang="en-US" altLang="zh-TW" dirty="0"/>
              <a:t>expect assertion </a:t>
            </a:r>
            <a:r>
              <a:rPr lang="zh-TW" altLang="en-US" dirty="0"/>
              <a:t>的寫法都是類似：開頭為 </a:t>
            </a:r>
            <a:r>
              <a:rPr lang="en-US" altLang="zh-TW" dirty="0"/>
              <a:t>expect </a:t>
            </a:r>
            <a:r>
              <a:rPr lang="zh-TW" altLang="en-US" dirty="0"/>
              <a:t>方法 </a:t>
            </a:r>
            <a:r>
              <a:rPr lang="en-US" altLang="zh-TW" dirty="0"/>
              <a:t>+ to </a:t>
            </a:r>
            <a:r>
              <a:rPr lang="zh-TW" altLang="en-US" dirty="0"/>
              <a:t>或 </a:t>
            </a:r>
            <a:r>
              <a:rPr lang="en-US" altLang="zh-TW" dirty="0"/>
              <a:t>to.be + </a:t>
            </a:r>
            <a:r>
              <a:rPr lang="zh-TW" altLang="en-US" dirty="0"/>
              <a:t>結尾 </a:t>
            </a:r>
            <a:r>
              <a:rPr lang="en-US" altLang="zh-TW" dirty="0"/>
              <a:t>assertion </a:t>
            </a:r>
            <a:r>
              <a:rPr lang="zh-TW" altLang="en-US" dirty="0"/>
              <a:t>方法（例如：</a:t>
            </a:r>
            <a:r>
              <a:rPr lang="en-US" altLang="zh-TW" dirty="0"/>
              <a:t>equal</a:t>
            </a:r>
            <a:r>
              <a:rPr lang="zh-TW" altLang="en-US" dirty="0"/>
              <a:t>、</a:t>
            </a:r>
            <a:r>
              <a:rPr lang="en-US" altLang="zh-TW" dirty="0"/>
              <a:t>a/an</a:t>
            </a:r>
            <a:r>
              <a:rPr lang="zh-TW" altLang="en-US" dirty="0"/>
              <a:t>、</a:t>
            </a:r>
            <a:r>
              <a:rPr lang="en-US" altLang="zh-TW" dirty="0"/>
              <a:t>ok</a:t>
            </a:r>
            <a:r>
              <a:rPr lang="zh-TW" altLang="en-US" dirty="0"/>
              <a:t>、</a:t>
            </a:r>
            <a:r>
              <a:rPr lang="en-US" altLang="zh-TW" dirty="0"/>
              <a:t>match</a:t>
            </a:r>
            <a:r>
              <a:rPr lang="zh-TW" altLang="en-US" dirty="0"/>
              <a:t>）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55429-BDC8-48C7-B221-DA286465671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5935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55429-BDC8-48C7-B221-DA286465671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030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55429-BDC8-48C7-B221-DA286465671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816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不過</a:t>
            </a:r>
            <a:r>
              <a:rPr lang="en-US" altLang="zh-TW" dirty="0"/>
              <a:t>contain</a:t>
            </a:r>
            <a:r>
              <a:rPr lang="zh-TW" altLang="en-US" dirty="0"/>
              <a:t>只會拿第一個</a:t>
            </a:r>
            <a:r>
              <a:rPr lang="en-US" altLang="zh-TW" dirty="0"/>
              <a:t>match</a:t>
            </a:r>
            <a:r>
              <a:rPr lang="zh-TW" altLang="en-US" dirty="0"/>
              <a:t>到的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55429-BDC8-48C7-B221-DA286465671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7524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solidFill>
                  <a:srgbClr val="555555"/>
                </a:solidFill>
                <a:latin typeface="Helvetica Neue"/>
              </a:rPr>
              <a:t>最基本的「紅燈、綠燈、重構」循環外，在「紅燈變綠燈」的過程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55429-BDC8-48C7-B221-DA286465671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7298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不過</a:t>
            </a:r>
            <a:r>
              <a:rPr lang="en-US" altLang="zh-TW" dirty="0"/>
              <a:t>contain</a:t>
            </a:r>
            <a:r>
              <a:rPr lang="zh-TW" altLang="en-US" dirty="0"/>
              <a:t>只會拿第一個</a:t>
            </a:r>
            <a:r>
              <a:rPr lang="en-US" altLang="zh-TW" dirty="0"/>
              <a:t>match</a:t>
            </a:r>
            <a:r>
              <a:rPr lang="zh-TW" altLang="en-US" dirty="0"/>
              <a:t>到的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55429-BDC8-48C7-B221-DA286465671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614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Front end testing concept</a:t>
            </a:r>
          </a:p>
          <a:p>
            <a:r>
              <a:rPr lang="en-US" altLang="zh-TW" dirty="0"/>
              <a:t>Install</a:t>
            </a:r>
          </a:p>
          <a:p>
            <a:r>
              <a:rPr lang="en-US" altLang="zh-TW" dirty="0"/>
              <a:t>Script introduction</a:t>
            </a:r>
          </a:p>
          <a:p>
            <a:pPr lvl="1"/>
            <a:r>
              <a:rPr lang="en-US" altLang="zh-TW" dirty="0"/>
              <a:t>Get</a:t>
            </a:r>
          </a:p>
          <a:p>
            <a:pPr lvl="1"/>
            <a:r>
              <a:rPr lang="en-US" altLang="zh-TW" dirty="0"/>
              <a:t>Assertion</a:t>
            </a:r>
          </a:p>
          <a:p>
            <a:r>
              <a:rPr lang="en-US" altLang="zh-TW" dirty="0"/>
              <a:t>Practice</a:t>
            </a:r>
          </a:p>
          <a:p>
            <a:r>
              <a:rPr lang="en-US" altLang="zh-TW" dirty="0"/>
              <a:t>Report &amp; Result</a:t>
            </a:r>
          </a:p>
          <a:p>
            <a:r>
              <a:rPr lang="en-US" altLang="zh-TW" dirty="0"/>
              <a:t>Jenkins</a:t>
            </a:r>
          </a:p>
          <a:p>
            <a:r>
              <a:rPr lang="en-US" altLang="zh-TW" dirty="0"/>
              <a:t>Performance</a:t>
            </a:r>
          </a:p>
          <a:p>
            <a:r>
              <a:rPr lang="en-US" altLang="zh-TW" dirty="0"/>
              <a:t>encrypt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55429-BDC8-48C7-B221-DA286465671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207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55429-BDC8-48C7-B221-DA286465671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77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55429-BDC8-48C7-B221-DA286465671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610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55429-BDC8-48C7-B221-DA286465671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831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55429-BDC8-48C7-B221-DA286465671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215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Cypress will automatically calculate a unique selector to use targeted element by running through a series of selector strategies.</a:t>
            </a:r>
          </a:p>
          <a:p>
            <a:pPr lvl="1"/>
            <a:r>
              <a:rPr lang="en-US" altLang="zh-TW" dirty="0"/>
              <a:t>Cypress</a:t>
            </a:r>
            <a:r>
              <a:rPr lang="zh-TW" altLang="en-US" dirty="0"/>
              <a:t>推薦</a:t>
            </a:r>
            <a:r>
              <a:rPr lang="en-US" altLang="zh-TW" dirty="0"/>
              <a:t>selector</a:t>
            </a:r>
            <a:r>
              <a:rPr lang="zh-TW" altLang="en-US" dirty="0"/>
              <a:t>優先順序如下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data-*: data-cy, data-test, data-</a:t>
            </a:r>
            <a:r>
              <a:rPr lang="en-US" altLang="zh-TW" dirty="0" err="1"/>
              <a:t>testid</a:t>
            </a:r>
            <a:endParaRPr lang="en-US" altLang="zh-TW" dirty="0"/>
          </a:p>
          <a:p>
            <a:pPr lvl="2"/>
            <a:r>
              <a:rPr lang="en-US" altLang="zh-TW" dirty="0"/>
              <a:t>id</a:t>
            </a:r>
          </a:p>
          <a:p>
            <a:pPr lvl="2"/>
            <a:r>
              <a:rPr lang="en-US" altLang="zh-TW" dirty="0"/>
              <a:t>class</a:t>
            </a:r>
          </a:p>
          <a:p>
            <a:pPr lvl="2"/>
            <a:r>
              <a:rPr lang="en-US" altLang="zh-TW" dirty="0"/>
              <a:t>tag</a:t>
            </a:r>
          </a:p>
          <a:p>
            <a:pPr lvl="2"/>
            <a:r>
              <a:rPr lang="en-US" altLang="zh-TW" dirty="0"/>
              <a:t>attributes</a:t>
            </a:r>
          </a:p>
          <a:p>
            <a:pPr lvl="2"/>
            <a:r>
              <a:rPr lang="en-US" altLang="zh-TW" dirty="0"/>
              <a:t>nth-child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55429-BDC8-48C7-B221-DA286465671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8060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Cypress will automatically calculate a unique selector to use targeted element by running through a series of selector strategies.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55429-BDC8-48C7-B221-DA286465671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696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Cypress will automatically calculate a unique selector to use targeted element by running through a series of selector strategies.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55429-BDC8-48C7-B221-DA286465671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9113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Cypress will automatically calculate a unique selector to use targeted element by running through a series of selector strategies.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55429-BDC8-48C7-B221-DA286465671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080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55429-BDC8-48C7-B221-DA286465671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6867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Cypress will automatically calculate a unique selector to use targeted element by running through a series of selector strategies.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55429-BDC8-48C7-B221-DA286465671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9958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Cypress will automatically calculate a unique selector to use targeted element by running through a series of selector strategies.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55429-BDC8-48C7-B221-DA286465671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9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Cypress will automatically calculate a unique selector to use targeted element by running through a series of selector strategies.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55429-BDC8-48C7-B221-DA286465671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23823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Cypress will automatically calculate a unique selector to use targeted element by running through a series of selector strategies.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55429-BDC8-48C7-B221-DA286465671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909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646464"/>
                </a:solidFill>
                <a:latin typeface="Arial" panose="020B0604020202020204" pitchFamily="34" charset="0"/>
              </a:rPr>
              <a:t>左手邊為傳統專案中的測試金字塔，大部分為人工手動測試，其次為自動化</a:t>
            </a:r>
            <a:r>
              <a:rPr lang="en-US" altLang="zh-TW" dirty="0">
                <a:solidFill>
                  <a:srgbClr val="646464"/>
                </a:solidFill>
                <a:latin typeface="Arial" panose="020B0604020202020204" pitchFamily="34" charset="0"/>
              </a:rPr>
              <a:t>GUI</a:t>
            </a:r>
            <a:r>
              <a:rPr lang="zh-TW" altLang="en-US" dirty="0">
                <a:solidFill>
                  <a:srgbClr val="646464"/>
                </a:solidFill>
                <a:latin typeface="Arial" panose="020B0604020202020204" pitchFamily="34" charset="0"/>
              </a:rPr>
              <a:t>測試，再來則是整合測試，單元測試所佔比例最少。但這是不健康的現象，因為占比最多的人工測試與自動化</a:t>
            </a:r>
            <a:r>
              <a:rPr lang="en-US" altLang="zh-TW" dirty="0">
                <a:solidFill>
                  <a:srgbClr val="646464"/>
                </a:solidFill>
                <a:latin typeface="Arial" panose="020B0604020202020204" pitchFamily="34" charset="0"/>
              </a:rPr>
              <a:t>GUI</a:t>
            </a:r>
            <a:r>
              <a:rPr lang="zh-TW" altLang="en-US" dirty="0">
                <a:solidFill>
                  <a:srgbClr val="646464"/>
                </a:solidFill>
                <a:latin typeface="Arial" panose="020B0604020202020204" pitchFamily="34" charset="0"/>
              </a:rPr>
              <a:t>測試的執行很耗時，且維護成本高，找到問題之後</a:t>
            </a:r>
            <a:r>
              <a:rPr lang="en-US" altLang="zh-TW" dirty="0">
                <a:solidFill>
                  <a:srgbClr val="646464"/>
                </a:solidFill>
                <a:latin typeface="Arial" panose="020B0604020202020204" pitchFamily="34" charset="0"/>
              </a:rPr>
              <a:t>debug</a:t>
            </a:r>
            <a:r>
              <a:rPr lang="zh-TW" altLang="en-US" dirty="0">
                <a:solidFill>
                  <a:srgbClr val="646464"/>
                </a:solidFill>
                <a:latin typeface="Arial" panose="020B0604020202020204" pitchFamily="34" charset="0"/>
              </a:rPr>
              <a:t>的時間也很長。執行速度最快，且最容易避免系統缺陷的單元測試反而最少，所以應該把左手邊的測試金字塔反轉過來，變成右手邊這樣。</a:t>
            </a:r>
            <a:endParaRPr lang="zh-TW" altLang="en-US" dirty="0"/>
          </a:p>
          <a:p>
            <a:endParaRPr lang="en-US" altLang="zh-TW" dirty="0"/>
          </a:p>
          <a:p>
            <a:r>
              <a:rPr lang="zh-TW" altLang="en-US" dirty="0"/>
              <a:t>為了讓 </a:t>
            </a:r>
            <a:r>
              <a:rPr lang="en-US" altLang="zh-TW" dirty="0"/>
              <a:t>regression testing </a:t>
            </a:r>
            <a:r>
              <a:rPr lang="zh-TW" altLang="en-US" dirty="0"/>
              <a:t>成本降低</a:t>
            </a:r>
            <a:r>
              <a:rPr lang="en-US" altLang="zh-TW" dirty="0"/>
              <a:t>, </a:t>
            </a:r>
            <a:r>
              <a:rPr lang="zh-TW" altLang="en-US" dirty="0"/>
              <a:t>並且讓測試人員有空去做更有價值的測試</a:t>
            </a:r>
            <a:r>
              <a:rPr lang="en-US" altLang="zh-TW" dirty="0"/>
              <a:t>, </a:t>
            </a:r>
            <a:r>
              <a:rPr lang="zh-TW" altLang="en-US" dirty="0"/>
              <a:t>測試自動化是個解法</a:t>
            </a:r>
            <a:r>
              <a:rPr lang="en-US" altLang="zh-TW" dirty="0"/>
              <a:t>. </a:t>
            </a:r>
          </a:p>
          <a:p>
            <a:r>
              <a:rPr lang="en-US" altLang="zh-TW" dirty="0"/>
              <a:t> </a:t>
            </a:r>
          </a:p>
          <a:p>
            <a:r>
              <a:rPr lang="zh-TW" altLang="en-US" dirty="0"/>
              <a:t>作者認為 </a:t>
            </a:r>
            <a:r>
              <a:rPr lang="en-US" altLang="zh-TW" dirty="0"/>
              <a:t>Mike Cohn </a:t>
            </a:r>
            <a:r>
              <a:rPr lang="zh-TW" altLang="en-US" dirty="0"/>
              <a:t>的測試金字塔太簡化很多狀況</a:t>
            </a:r>
            <a:r>
              <a:rPr lang="en-US" altLang="zh-TW" dirty="0"/>
              <a:t>. </a:t>
            </a:r>
            <a:r>
              <a:rPr lang="zh-TW" altLang="en-US" dirty="0"/>
              <a:t>但不得不承認</a:t>
            </a:r>
            <a:r>
              <a:rPr lang="en-US" altLang="zh-TW" dirty="0"/>
              <a:t>, </a:t>
            </a:r>
            <a:r>
              <a:rPr lang="zh-TW" altLang="en-US" dirty="0"/>
              <a:t>就是因為簡單</a:t>
            </a:r>
            <a:r>
              <a:rPr lang="en-US" altLang="zh-TW" dirty="0"/>
              <a:t>, </a:t>
            </a:r>
            <a:r>
              <a:rPr lang="zh-TW" altLang="en-US" dirty="0"/>
              <a:t>所以好瞭解好落實</a:t>
            </a:r>
            <a:r>
              <a:rPr lang="en-US" altLang="zh-TW" dirty="0"/>
              <a:t>. </a:t>
            </a:r>
            <a:r>
              <a:rPr lang="zh-TW" altLang="en-US" dirty="0"/>
              <a:t>並且他最重要的概念是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(1) </a:t>
            </a:r>
            <a:r>
              <a:rPr lang="zh-TW" altLang="en-US" dirty="0">
                <a:solidFill>
                  <a:srgbClr val="FF0000"/>
                </a:solidFill>
              </a:rPr>
              <a:t>測試自動化要有不同的粒度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(2) </a:t>
            </a:r>
            <a:r>
              <a:rPr lang="zh-TW" altLang="en-US" dirty="0">
                <a:solidFill>
                  <a:srgbClr val="FF0000"/>
                </a:solidFill>
              </a:rPr>
              <a:t>測試在越 </a:t>
            </a:r>
            <a:r>
              <a:rPr lang="en-US" altLang="zh-TW" dirty="0">
                <a:solidFill>
                  <a:srgbClr val="FF0000"/>
                </a:solidFill>
              </a:rPr>
              <a:t>high level </a:t>
            </a:r>
            <a:r>
              <a:rPr lang="zh-TW" altLang="en-US" dirty="0">
                <a:solidFill>
                  <a:srgbClr val="FF0000"/>
                </a:solidFill>
              </a:rPr>
              <a:t>的層次</a:t>
            </a:r>
            <a:r>
              <a:rPr lang="en-US" altLang="zh-TW" dirty="0">
                <a:solidFill>
                  <a:srgbClr val="FF0000"/>
                </a:solidFill>
              </a:rPr>
              <a:t>, </a:t>
            </a:r>
            <a:r>
              <a:rPr lang="zh-TW" altLang="en-US" dirty="0">
                <a:solidFill>
                  <a:srgbClr val="FF0000"/>
                </a:solidFill>
              </a:rPr>
              <a:t>所要進行的自動化比例要越少</a:t>
            </a:r>
          </a:p>
          <a:p>
            <a:r>
              <a:rPr lang="zh-TW" altLang="en-US" dirty="0"/>
              <a:t> </a:t>
            </a:r>
          </a:p>
          <a:p>
            <a:r>
              <a:rPr lang="zh-TW" altLang="en-US" dirty="0"/>
              <a:t>就如金字塔的形狀</a:t>
            </a:r>
            <a:r>
              <a:rPr lang="en-US" altLang="zh-TW" dirty="0"/>
              <a:t>, </a:t>
            </a:r>
            <a:r>
              <a:rPr lang="zh-TW" altLang="en-US" dirty="0"/>
              <a:t>大量較快較小的的單元測試</a:t>
            </a:r>
            <a:r>
              <a:rPr lang="en-US" altLang="zh-TW" dirty="0"/>
              <a:t>, </a:t>
            </a:r>
            <a:r>
              <a:rPr lang="zh-TW" altLang="en-US" dirty="0"/>
              <a:t>是比較健康的</a:t>
            </a:r>
            <a:r>
              <a:rPr lang="en-US" altLang="zh-TW" dirty="0"/>
              <a:t>. </a:t>
            </a:r>
            <a:r>
              <a:rPr lang="zh-TW" altLang="en-US" dirty="0"/>
              <a:t>然後再加上少量的粗顆粒或 </a:t>
            </a:r>
            <a:r>
              <a:rPr lang="en-US" altLang="zh-TW" dirty="0"/>
              <a:t>high level </a:t>
            </a:r>
            <a:r>
              <a:rPr lang="zh-TW" altLang="en-US" dirty="0"/>
              <a:t>層次的自動化</a:t>
            </a:r>
            <a:r>
              <a:rPr lang="en-US" altLang="zh-TW" dirty="0"/>
              <a:t>, </a:t>
            </a:r>
            <a:r>
              <a:rPr lang="zh-TW" altLang="en-US" dirty="0"/>
              <a:t>來測試受測系統的端到端</a:t>
            </a:r>
            <a:r>
              <a:rPr lang="en-US" altLang="zh-TW" dirty="0"/>
              <a:t>. </a:t>
            </a:r>
            <a:r>
              <a:rPr lang="zh-TW" altLang="en-US" dirty="0"/>
              <a:t>冰淇淋形狀的自動化比例是不健康的</a:t>
            </a:r>
            <a:r>
              <a:rPr lang="en-US" altLang="zh-TW" dirty="0"/>
              <a:t>, </a:t>
            </a:r>
            <a:r>
              <a:rPr lang="zh-TW" altLang="en-US" dirty="0"/>
              <a:t>維護成本高</a:t>
            </a:r>
            <a:r>
              <a:rPr lang="en-US" altLang="zh-TW" dirty="0"/>
              <a:t>, </a:t>
            </a:r>
            <a:r>
              <a:rPr lang="zh-TW" altLang="en-US" dirty="0"/>
              <a:t>並且執行時間也很長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55429-BDC8-48C7-B221-DA286465671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808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646464"/>
                </a:solidFill>
                <a:latin typeface="Arial" panose="020B0604020202020204" pitchFamily="34" charset="0"/>
              </a:rPr>
              <a:t>左手邊為傳統專案中的測試金字塔，大部分為人工手動測試，其次為自動化</a:t>
            </a:r>
            <a:r>
              <a:rPr lang="en-US" altLang="zh-TW" dirty="0">
                <a:solidFill>
                  <a:srgbClr val="646464"/>
                </a:solidFill>
                <a:latin typeface="Arial" panose="020B0604020202020204" pitchFamily="34" charset="0"/>
              </a:rPr>
              <a:t>GUI</a:t>
            </a:r>
            <a:r>
              <a:rPr lang="zh-TW" altLang="en-US" dirty="0">
                <a:solidFill>
                  <a:srgbClr val="646464"/>
                </a:solidFill>
                <a:latin typeface="Arial" panose="020B0604020202020204" pitchFamily="34" charset="0"/>
              </a:rPr>
              <a:t>測試，再來則是整合測試，單元測試所佔比例最少。但這是不健康的現象，因為占比最多的人工測試與自動化</a:t>
            </a:r>
            <a:r>
              <a:rPr lang="en-US" altLang="zh-TW" dirty="0">
                <a:solidFill>
                  <a:srgbClr val="646464"/>
                </a:solidFill>
                <a:latin typeface="Arial" panose="020B0604020202020204" pitchFamily="34" charset="0"/>
              </a:rPr>
              <a:t>GUI</a:t>
            </a:r>
            <a:r>
              <a:rPr lang="zh-TW" altLang="en-US" dirty="0">
                <a:solidFill>
                  <a:srgbClr val="646464"/>
                </a:solidFill>
                <a:latin typeface="Arial" panose="020B0604020202020204" pitchFamily="34" charset="0"/>
              </a:rPr>
              <a:t>測試的執行很耗時，且維護成本高，找到問題之後</a:t>
            </a:r>
            <a:r>
              <a:rPr lang="en-US" altLang="zh-TW" dirty="0">
                <a:solidFill>
                  <a:srgbClr val="646464"/>
                </a:solidFill>
                <a:latin typeface="Arial" panose="020B0604020202020204" pitchFamily="34" charset="0"/>
              </a:rPr>
              <a:t>debug</a:t>
            </a:r>
            <a:r>
              <a:rPr lang="zh-TW" altLang="en-US" dirty="0">
                <a:solidFill>
                  <a:srgbClr val="646464"/>
                </a:solidFill>
                <a:latin typeface="Arial" panose="020B0604020202020204" pitchFamily="34" charset="0"/>
              </a:rPr>
              <a:t>的時間也很長。執行速度最快，且最容易避免系統缺陷的單元測試反而最少，所以應該把左手邊的測試金字塔反轉過來，變成右手邊這樣。</a:t>
            </a:r>
            <a:endParaRPr lang="zh-TW" altLang="en-US" dirty="0"/>
          </a:p>
          <a:p>
            <a:endParaRPr lang="en-US" altLang="zh-TW" dirty="0"/>
          </a:p>
          <a:p>
            <a:r>
              <a:rPr lang="zh-TW" altLang="en-US" dirty="0"/>
              <a:t>為了讓 </a:t>
            </a:r>
            <a:r>
              <a:rPr lang="en-US" altLang="zh-TW" dirty="0"/>
              <a:t>regression testing </a:t>
            </a:r>
            <a:r>
              <a:rPr lang="zh-TW" altLang="en-US" dirty="0"/>
              <a:t>成本降低</a:t>
            </a:r>
            <a:r>
              <a:rPr lang="en-US" altLang="zh-TW" dirty="0"/>
              <a:t>, </a:t>
            </a:r>
            <a:r>
              <a:rPr lang="zh-TW" altLang="en-US" dirty="0"/>
              <a:t>並且讓測試人員有空去做更有價值的測試</a:t>
            </a:r>
            <a:r>
              <a:rPr lang="en-US" altLang="zh-TW" dirty="0"/>
              <a:t>, </a:t>
            </a:r>
            <a:r>
              <a:rPr lang="zh-TW" altLang="en-US" dirty="0"/>
              <a:t>測試自動化是個解法</a:t>
            </a:r>
            <a:r>
              <a:rPr lang="en-US" altLang="zh-TW" dirty="0"/>
              <a:t>. </a:t>
            </a:r>
          </a:p>
          <a:p>
            <a:r>
              <a:rPr lang="en-US" altLang="zh-TW" dirty="0"/>
              <a:t> </a:t>
            </a:r>
          </a:p>
          <a:p>
            <a:r>
              <a:rPr lang="zh-TW" altLang="en-US" dirty="0"/>
              <a:t>作者認為 </a:t>
            </a:r>
            <a:r>
              <a:rPr lang="en-US" altLang="zh-TW" dirty="0"/>
              <a:t>Mike Cohn </a:t>
            </a:r>
            <a:r>
              <a:rPr lang="zh-TW" altLang="en-US" dirty="0"/>
              <a:t>的測試金字塔太簡化很多狀況</a:t>
            </a:r>
            <a:r>
              <a:rPr lang="en-US" altLang="zh-TW" dirty="0"/>
              <a:t>. </a:t>
            </a:r>
            <a:r>
              <a:rPr lang="zh-TW" altLang="en-US" dirty="0"/>
              <a:t>但不得不承認</a:t>
            </a:r>
            <a:r>
              <a:rPr lang="en-US" altLang="zh-TW" dirty="0"/>
              <a:t>, </a:t>
            </a:r>
            <a:r>
              <a:rPr lang="zh-TW" altLang="en-US" dirty="0"/>
              <a:t>就是因為簡單</a:t>
            </a:r>
            <a:r>
              <a:rPr lang="en-US" altLang="zh-TW" dirty="0"/>
              <a:t>, </a:t>
            </a:r>
            <a:r>
              <a:rPr lang="zh-TW" altLang="en-US" dirty="0"/>
              <a:t>所以好瞭解好落實</a:t>
            </a:r>
            <a:r>
              <a:rPr lang="en-US" altLang="zh-TW" dirty="0"/>
              <a:t>. </a:t>
            </a:r>
            <a:r>
              <a:rPr lang="zh-TW" altLang="en-US" dirty="0"/>
              <a:t>並且他最重要的概念是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(1) </a:t>
            </a:r>
            <a:r>
              <a:rPr lang="zh-TW" altLang="en-US" dirty="0">
                <a:solidFill>
                  <a:srgbClr val="FF0000"/>
                </a:solidFill>
              </a:rPr>
              <a:t>測試自動化要有不同的粒度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(2) </a:t>
            </a:r>
            <a:r>
              <a:rPr lang="zh-TW" altLang="en-US" dirty="0">
                <a:solidFill>
                  <a:srgbClr val="FF0000"/>
                </a:solidFill>
              </a:rPr>
              <a:t>測試在越 </a:t>
            </a:r>
            <a:r>
              <a:rPr lang="en-US" altLang="zh-TW" dirty="0">
                <a:solidFill>
                  <a:srgbClr val="FF0000"/>
                </a:solidFill>
              </a:rPr>
              <a:t>high level </a:t>
            </a:r>
            <a:r>
              <a:rPr lang="zh-TW" altLang="en-US" dirty="0">
                <a:solidFill>
                  <a:srgbClr val="FF0000"/>
                </a:solidFill>
              </a:rPr>
              <a:t>的層次</a:t>
            </a:r>
            <a:r>
              <a:rPr lang="en-US" altLang="zh-TW" dirty="0">
                <a:solidFill>
                  <a:srgbClr val="FF0000"/>
                </a:solidFill>
              </a:rPr>
              <a:t>, </a:t>
            </a:r>
            <a:r>
              <a:rPr lang="zh-TW" altLang="en-US" dirty="0">
                <a:solidFill>
                  <a:srgbClr val="FF0000"/>
                </a:solidFill>
              </a:rPr>
              <a:t>所要進行的自動化比例要越少</a:t>
            </a:r>
          </a:p>
          <a:p>
            <a:r>
              <a:rPr lang="zh-TW" altLang="en-US" dirty="0"/>
              <a:t> </a:t>
            </a:r>
          </a:p>
          <a:p>
            <a:r>
              <a:rPr lang="zh-TW" altLang="en-US" dirty="0"/>
              <a:t>就如金字塔的形狀</a:t>
            </a:r>
            <a:r>
              <a:rPr lang="en-US" altLang="zh-TW" dirty="0"/>
              <a:t>, </a:t>
            </a:r>
            <a:r>
              <a:rPr lang="zh-TW" altLang="en-US" dirty="0"/>
              <a:t>大量較快較小的的單元測試</a:t>
            </a:r>
            <a:r>
              <a:rPr lang="en-US" altLang="zh-TW" dirty="0"/>
              <a:t>, </a:t>
            </a:r>
            <a:r>
              <a:rPr lang="zh-TW" altLang="en-US" dirty="0"/>
              <a:t>是比較健康的</a:t>
            </a:r>
            <a:r>
              <a:rPr lang="en-US" altLang="zh-TW" dirty="0"/>
              <a:t>. </a:t>
            </a:r>
            <a:r>
              <a:rPr lang="zh-TW" altLang="en-US" dirty="0"/>
              <a:t>然後再加上少量的粗顆粒或 </a:t>
            </a:r>
            <a:r>
              <a:rPr lang="en-US" altLang="zh-TW" dirty="0"/>
              <a:t>high level </a:t>
            </a:r>
            <a:r>
              <a:rPr lang="zh-TW" altLang="en-US" dirty="0"/>
              <a:t>層次的自動化</a:t>
            </a:r>
            <a:r>
              <a:rPr lang="en-US" altLang="zh-TW" dirty="0"/>
              <a:t>, </a:t>
            </a:r>
            <a:r>
              <a:rPr lang="zh-TW" altLang="en-US" dirty="0"/>
              <a:t>來測試受測系統的端到端</a:t>
            </a:r>
            <a:r>
              <a:rPr lang="en-US" altLang="zh-TW" dirty="0"/>
              <a:t>. </a:t>
            </a:r>
            <a:r>
              <a:rPr lang="zh-TW" altLang="en-US" dirty="0"/>
              <a:t>冰淇淋形狀的自動化比例是不健康的</a:t>
            </a:r>
            <a:r>
              <a:rPr lang="en-US" altLang="zh-TW" dirty="0"/>
              <a:t>, </a:t>
            </a:r>
            <a:r>
              <a:rPr lang="zh-TW" altLang="en-US" dirty="0"/>
              <a:t>維護成本高</a:t>
            </a:r>
            <a:r>
              <a:rPr lang="en-US" altLang="zh-TW" dirty="0"/>
              <a:t>, </a:t>
            </a:r>
            <a:r>
              <a:rPr lang="zh-TW" altLang="en-US" dirty="0"/>
              <a:t>並且執行時間也很長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55429-BDC8-48C7-B221-DA286465671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223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Front end testing concept</a:t>
            </a:r>
          </a:p>
          <a:p>
            <a:r>
              <a:rPr lang="en-US" altLang="zh-TW" dirty="0"/>
              <a:t>Install</a:t>
            </a:r>
          </a:p>
          <a:p>
            <a:r>
              <a:rPr lang="en-US" altLang="zh-TW" dirty="0"/>
              <a:t>Script introduction</a:t>
            </a:r>
          </a:p>
          <a:p>
            <a:pPr lvl="1"/>
            <a:r>
              <a:rPr lang="en-US" altLang="zh-TW" dirty="0"/>
              <a:t>Get</a:t>
            </a:r>
          </a:p>
          <a:p>
            <a:pPr lvl="1"/>
            <a:r>
              <a:rPr lang="en-US" altLang="zh-TW" dirty="0"/>
              <a:t>Assertion</a:t>
            </a:r>
          </a:p>
          <a:p>
            <a:r>
              <a:rPr lang="en-US" altLang="zh-TW" dirty="0"/>
              <a:t>Practice</a:t>
            </a:r>
          </a:p>
          <a:p>
            <a:r>
              <a:rPr lang="en-US" altLang="zh-TW" dirty="0"/>
              <a:t>Report &amp; Result</a:t>
            </a:r>
          </a:p>
          <a:p>
            <a:r>
              <a:rPr lang="en-US" altLang="zh-TW" dirty="0"/>
              <a:t>Jenkins</a:t>
            </a:r>
          </a:p>
          <a:p>
            <a:r>
              <a:rPr lang="en-US" altLang="zh-TW" dirty="0"/>
              <a:t>Performance</a:t>
            </a:r>
          </a:p>
          <a:p>
            <a:r>
              <a:rPr lang="en-US" altLang="zh-TW" dirty="0"/>
              <a:t>encrypt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55429-BDC8-48C7-B221-DA286465671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20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Seleium</a:t>
            </a:r>
            <a:r>
              <a:rPr lang="en-US" altLang="zh-TW" dirty="0"/>
              <a:t> through network remote command to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55429-BDC8-48C7-B221-DA286465671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267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自動等待，</a:t>
            </a:r>
            <a:r>
              <a:rPr lang="en-US" altLang="zh-TW" dirty="0"/>
              <a:t>await async, wait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55429-BDC8-48C7-B221-DA286465671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618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Seleium</a:t>
            </a:r>
            <a:r>
              <a:rPr lang="en-US" altLang="zh-TW" dirty="0"/>
              <a:t> through network remote command to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55429-BDC8-48C7-B221-DA286465671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7054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977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26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999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34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99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636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78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177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865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930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70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4">
            <a:extLst>
              <a:ext uri="{FF2B5EF4-FFF2-40B4-BE49-F238E27FC236}">
                <a16:creationId xmlns:a16="http://schemas.microsoft.com/office/drawing/2014/main" id="{CD4C4104-C3B6-464F-AE2C-5E776629EA3E}"/>
              </a:ext>
            </a:extLst>
          </p:cNvPr>
          <p:cNvSpPr/>
          <p:nvPr userDrawn="1"/>
        </p:nvSpPr>
        <p:spPr>
          <a:xfrm>
            <a:off x="22" y="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 sz="1800" dirty="0">
              <a:solidFill>
                <a:prstClr val="whit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87668"/>
            <a:ext cx="10515600" cy="5160579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227BB4BF-61DF-4E2E-B186-C4CBBE6C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577851"/>
          </a:xfrm>
        </p:spPr>
        <p:txBody>
          <a:bodyPr>
            <a:noAutofit/>
          </a:bodyPr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552585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965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855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788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4">
            <a:extLst>
              <a:ext uri="{FF2B5EF4-FFF2-40B4-BE49-F238E27FC236}">
                <a16:creationId xmlns:a16="http://schemas.microsoft.com/office/drawing/2014/main" id="{CB4582F7-197A-413C-B55A-5A50D2CAC852}"/>
              </a:ext>
            </a:extLst>
          </p:cNvPr>
          <p:cNvSpPr/>
          <p:nvPr userDrawn="1"/>
        </p:nvSpPr>
        <p:spPr>
          <a:xfrm>
            <a:off x="22" y="-19050"/>
            <a:ext cx="12191978" cy="6877050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 sz="1800" dirty="0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42377"/>
            <a:ext cx="10515600" cy="634459"/>
          </a:xfrm>
        </p:spPr>
        <p:txBody>
          <a:bodyPr anchor="b">
            <a:noAutofit/>
          </a:bodyPr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86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30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240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109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21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1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173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82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5D67F-C495-45B5-B368-F4679945A2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170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ownload.cypress.io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jf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cypress.io/api/commands/clock.html" TargetMode="External"/><Relationship Id="rId3" Type="http://schemas.openxmlformats.org/officeDocument/2006/relationships/image" Target="../media/image48.png"/><Relationship Id="rId7" Type="http://schemas.openxmlformats.org/officeDocument/2006/relationships/hyperlink" Target="https://github.com/sinonjs/lole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cypress.io/api/commands/spy.html" TargetMode="External"/><Relationship Id="rId5" Type="http://schemas.openxmlformats.org/officeDocument/2006/relationships/hyperlink" Target="https://docs.cypress.io/api/commands/stub.html" TargetMode="External"/><Relationship Id="rId10" Type="http://schemas.openxmlformats.org/officeDocument/2006/relationships/hyperlink" Target="https://github.com/domenic/sinon-chai" TargetMode="External"/><Relationship Id="rId4" Type="http://schemas.openxmlformats.org/officeDocument/2006/relationships/hyperlink" Target="http://sinonjs.org/" TargetMode="External"/><Relationship Id="rId9" Type="http://schemas.openxmlformats.org/officeDocument/2006/relationships/hyperlink" Target="https://docs.cypress.io/api/commands/tick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references/assertions.html#Chai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docs.cypress.io/guides/guides/command-line.html#Commands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docs.cypress.io/guides/guides/command-line.html#Command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D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861222" y="2252893"/>
            <a:ext cx="8469555" cy="2222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solidFill>
                  <a:prstClr val="white"/>
                </a:solidFill>
                <a:latin typeface="Calibri"/>
                <a:ea typeface="微軟正黑體"/>
              </a:rPr>
              <a:t>如有奇怪的言論，不代表本人立場，</a:t>
            </a:r>
            <a:endParaRPr lang="en-US" altLang="zh-TW" sz="3200" b="1" dirty="0">
              <a:solidFill>
                <a:prstClr val="white"/>
              </a:solidFill>
              <a:latin typeface="Calibri"/>
              <a:ea typeface="微軟正黑體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solidFill>
                  <a:prstClr val="white"/>
                </a:solidFill>
                <a:latin typeface="Calibri"/>
                <a:ea typeface="微軟正黑體"/>
              </a:rPr>
              <a:t>一定是暫時被附身，請勿當真</a:t>
            </a:r>
            <a:endParaRPr lang="en-US" altLang="zh-TW" sz="3200" b="1" dirty="0">
              <a:solidFill>
                <a:prstClr val="white"/>
              </a:solidFill>
              <a:latin typeface="Calibri"/>
              <a:ea typeface="微軟正黑體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(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雖然有些人可能錄影存證，但我不會承認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800" b="1" dirty="0">
                <a:solidFill>
                  <a:prstClr val="white"/>
                </a:solidFill>
              </a:rPr>
              <a:t>(</a:t>
            </a:r>
            <a:r>
              <a:rPr lang="zh-TW" altLang="en-US" sz="800" b="1" dirty="0">
                <a:solidFill>
                  <a:prstClr val="white"/>
                </a:solidFill>
              </a:rPr>
              <a:t>請大家自動消音，那絕對不是我的聲音</a:t>
            </a:r>
            <a:r>
              <a:rPr lang="en-US" altLang="ko-KR" sz="800" b="1" dirty="0">
                <a:solidFill>
                  <a:prstClr val="white"/>
                </a:solidFill>
              </a:rPr>
              <a:t>)</a:t>
            </a:r>
            <a:endParaRPr lang="en-US" altLang="ko-KR" sz="100" b="1" dirty="0">
              <a:solidFill>
                <a:prstClr val="white"/>
              </a:solidFill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318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29A1F18-FB0E-45EB-9DB8-674A432EC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796" y="998945"/>
            <a:ext cx="8487297" cy="5859055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9A2F31E8-464B-48E8-A775-42B2E67BF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Front End Testing Concept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ACA1865-9FE7-4510-B35D-7BA61A369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811" y="3342010"/>
            <a:ext cx="2032450" cy="20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28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D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7"/>
          <p:cNvSpPr txBox="1"/>
          <p:nvPr/>
        </p:nvSpPr>
        <p:spPr>
          <a:xfrm>
            <a:off x="4406467" y="2388073"/>
            <a:ext cx="428673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1" u="sng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02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Cypress Introduction</a:t>
            </a:r>
            <a:endParaRPr kumimoji="0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微軟正黑體"/>
              <a:cs typeface="Aharoni" panose="02010803020104030203" pitchFamily="2" charset="-79"/>
            </a:endParaRPr>
          </a:p>
        </p:txBody>
      </p:sp>
      <p:sp>
        <p:nvSpPr>
          <p:cNvPr id="9" name="직사각형 10"/>
          <p:cNvSpPr/>
          <p:nvPr/>
        </p:nvSpPr>
        <p:spPr>
          <a:xfrm>
            <a:off x="413893" y="962747"/>
            <a:ext cx="5394256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야놀자 야체 B"/>
                <a:cs typeface="+mn-cs"/>
              </a:rPr>
              <a:t>Agenda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야놀자 야체 B"/>
              <a:cs typeface="+mn-cs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1EA58B51-862E-4809-AB7F-82B5BD665C37}"/>
              </a:ext>
            </a:extLst>
          </p:cNvPr>
          <p:cNvSpPr txBox="1"/>
          <p:nvPr/>
        </p:nvSpPr>
        <p:spPr>
          <a:xfrm>
            <a:off x="9206721" y="2388073"/>
            <a:ext cx="428673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03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Test Script</a:t>
            </a:r>
            <a:endParaRPr kumimoji="0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Aharoni" panose="02010803020104030203" pitchFamily="2" charset="-79"/>
            </a:endParaRPr>
          </a:p>
        </p:txBody>
      </p:sp>
      <p:sp>
        <p:nvSpPr>
          <p:cNvPr id="13" name="TextBox 37">
            <a:extLst>
              <a:ext uri="{FF2B5EF4-FFF2-40B4-BE49-F238E27FC236}">
                <a16:creationId xmlns:a16="http://schemas.microsoft.com/office/drawing/2014/main" id="{181F4FCE-9869-413B-91B0-44BF1FE58D8A}"/>
              </a:ext>
            </a:extLst>
          </p:cNvPr>
          <p:cNvSpPr txBox="1"/>
          <p:nvPr/>
        </p:nvSpPr>
        <p:spPr>
          <a:xfrm>
            <a:off x="841910" y="2388073"/>
            <a:ext cx="428673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01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Testing Concept</a:t>
            </a:r>
            <a:endParaRPr kumimoji="0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Aharoni" panose="02010803020104030203" pitchFamily="2" charset="-79"/>
            </a:endParaRPr>
          </a:p>
        </p:txBody>
      </p:sp>
      <p:sp>
        <p:nvSpPr>
          <p:cNvPr id="14" name="TextBox 37">
            <a:extLst>
              <a:ext uri="{FF2B5EF4-FFF2-40B4-BE49-F238E27FC236}">
                <a16:creationId xmlns:a16="http://schemas.microsoft.com/office/drawing/2014/main" id="{EE3E817A-F97D-4428-95D3-14457DEB66F8}"/>
              </a:ext>
            </a:extLst>
          </p:cNvPr>
          <p:cNvSpPr txBox="1"/>
          <p:nvPr/>
        </p:nvSpPr>
        <p:spPr>
          <a:xfrm>
            <a:off x="4437433" y="3660469"/>
            <a:ext cx="3317133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Aharoni" panose="02010803020104030203" pitchFamily="2" charset="-79"/>
              </a:rPr>
              <a:t>Cypress feature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Aharoni" panose="02010803020104030203" pitchFamily="2" charset="-79"/>
              </a:rPr>
              <a:t>Install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Aharoni" panose="02010803020104030203" pitchFamily="2" charset="-79"/>
              </a:rPr>
              <a:t>Initial Testing Project</a:t>
            </a:r>
          </a:p>
        </p:txBody>
      </p:sp>
    </p:spTree>
    <p:extLst>
      <p:ext uri="{BB962C8B-B14F-4D97-AF65-F5344CB8AC3E}">
        <p14:creationId xmlns:p14="http://schemas.microsoft.com/office/powerpoint/2010/main" val="1627120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09904" y="2337193"/>
            <a:ext cx="6562301" cy="3107341"/>
          </a:xfrm>
        </p:spPr>
        <p:txBody>
          <a:bodyPr>
            <a:normAutofit/>
          </a:bodyPr>
          <a:lstStyle/>
          <a:p>
            <a:r>
              <a:rPr lang="en-US" altLang="zh-TW" dirty="0"/>
              <a:t>Front end testing tool</a:t>
            </a:r>
          </a:p>
          <a:p>
            <a:pPr lvl="1"/>
            <a:r>
              <a:rPr lang="en-US" altLang="zh-TW" dirty="0"/>
              <a:t>Unit test, integration test and End-to-end test</a:t>
            </a:r>
          </a:p>
          <a:p>
            <a:pPr lvl="1"/>
            <a:r>
              <a:rPr lang="en-US" altLang="zh-TW" dirty="0"/>
              <a:t>Open source, paid for dashboard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JavaScript (TypeScript) only</a:t>
            </a:r>
            <a:endParaRPr lang="en-US" altLang="zh-TW" dirty="0">
              <a:sym typeface="Wingdings" panose="05000000000000000000" pitchFamily="2" charset="2"/>
            </a:endParaRPr>
          </a:p>
          <a:p>
            <a:r>
              <a:rPr lang="en-US" altLang="zh-TW" dirty="0"/>
              <a:t>Chrome only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98162EB-66CD-4148-86A6-55A986FE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Cypress?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99F617-0989-4227-823C-EC2FCB1FA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549" y="2337193"/>
            <a:ext cx="2501787" cy="2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43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4">
            <a:extLst>
              <a:ext uri="{FF2B5EF4-FFF2-40B4-BE49-F238E27FC236}">
                <a16:creationId xmlns:a16="http://schemas.microsoft.com/office/drawing/2014/main" id="{8FA82EAD-1356-4C06-B255-8B4AAB3213D5}"/>
              </a:ext>
            </a:extLst>
          </p:cNvPr>
          <p:cNvSpPr/>
          <p:nvPr/>
        </p:nvSpPr>
        <p:spPr>
          <a:xfrm>
            <a:off x="22" y="-1905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2382" y="-160549"/>
            <a:ext cx="5256163" cy="1200329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+mn-lt"/>
                <a:ea typeface="+mn-ea"/>
              </a:rPr>
              <a:t>Cypress Feature</a:t>
            </a:r>
            <a:endParaRPr lang="zh-TW" altLang="en-US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16507D-127A-4F4D-B773-5F9D0EADC270}"/>
              </a:ext>
            </a:extLst>
          </p:cNvPr>
          <p:cNvSpPr/>
          <p:nvPr/>
        </p:nvSpPr>
        <p:spPr>
          <a:xfrm>
            <a:off x="1815038" y="1914198"/>
            <a:ext cx="36644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394656"/>
                </a:solidFill>
              </a:rPr>
              <a:t>Time travel</a:t>
            </a:r>
          </a:p>
          <a:p>
            <a:r>
              <a:rPr lang="zh-TW" altLang="en-US" dirty="0">
                <a:solidFill>
                  <a:srgbClr val="394656"/>
                </a:solidFill>
              </a:rPr>
              <a:t>可以看到每個</a:t>
            </a:r>
            <a:r>
              <a:rPr lang="en-US" altLang="zh-TW" dirty="0">
                <a:solidFill>
                  <a:srgbClr val="394656"/>
                </a:solidFill>
              </a:rPr>
              <a:t>command</a:t>
            </a:r>
            <a:r>
              <a:rPr lang="zh-TW" altLang="en-US" dirty="0">
                <a:solidFill>
                  <a:srgbClr val="394656"/>
                </a:solidFill>
              </a:rPr>
              <a:t>當下的狀態</a:t>
            </a:r>
            <a:endParaRPr lang="en-US" altLang="zh-TW" i="0" dirty="0">
              <a:solidFill>
                <a:srgbClr val="394656"/>
              </a:solidFill>
              <a:effectLst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551B9A-2296-473C-B32F-5B9FE3E79F32}"/>
              </a:ext>
            </a:extLst>
          </p:cNvPr>
          <p:cNvSpPr/>
          <p:nvPr/>
        </p:nvSpPr>
        <p:spPr>
          <a:xfrm>
            <a:off x="1815038" y="3366877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394656"/>
                </a:solidFill>
              </a:rPr>
              <a:t>Real time reloads</a:t>
            </a:r>
          </a:p>
          <a:p>
            <a:r>
              <a:rPr lang="zh-TW" altLang="en-US" i="0" dirty="0">
                <a:solidFill>
                  <a:srgbClr val="394656"/>
                </a:solidFill>
                <a:effectLst/>
              </a:rPr>
              <a:t>程式碼一經變更，測試就會自動重跑</a:t>
            </a:r>
            <a:endParaRPr lang="en-US" altLang="zh-TW" i="0" dirty="0">
              <a:solidFill>
                <a:srgbClr val="394656"/>
              </a:solidFill>
              <a:effectLst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CE64CB-44D7-4E6F-93DA-98DE4E2B0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43" y="1871289"/>
            <a:ext cx="786665" cy="7079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64DA5C-4DBB-4CA3-A3E4-F123380A5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24" y="3468585"/>
            <a:ext cx="519116" cy="4429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83EC9F2-B5E1-4867-B4F9-6349C2AA3D56}"/>
              </a:ext>
            </a:extLst>
          </p:cNvPr>
          <p:cNvSpPr/>
          <p:nvPr/>
        </p:nvSpPr>
        <p:spPr>
          <a:xfrm>
            <a:off x="1815038" y="4911197"/>
            <a:ext cx="28346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394656"/>
                </a:solidFill>
              </a:rPr>
              <a:t>Debuggability</a:t>
            </a:r>
          </a:p>
          <a:p>
            <a:r>
              <a:rPr lang="en-US" altLang="zh-TW" dirty="0">
                <a:solidFill>
                  <a:srgbClr val="394656"/>
                </a:solidFill>
              </a:rPr>
              <a:t>Chrome Dev Tool</a:t>
            </a:r>
            <a:r>
              <a:rPr lang="zh-TW" altLang="en-US" dirty="0">
                <a:solidFill>
                  <a:srgbClr val="394656"/>
                </a:solidFill>
              </a:rPr>
              <a:t>幫助</a:t>
            </a:r>
            <a:r>
              <a:rPr lang="en-US" altLang="zh-TW" dirty="0">
                <a:solidFill>
                  <a:srgbClr val="394656"/>
                </a:solidFill>
              </a:rPr>
              <a:t>debug</a:t>
            </a:r>
            <a:endParaRPr lang="en-US" altLang="zh-TW" i="0" dirty="0">
              <a:solidFill>
                <a:srgbClr val="394656"/>
              </a:solidFill>
              <a:effectLst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E717F33-74F5-4BF1-8894-B49BE4BC75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24" y="4986711"/>
            <a:ext cx="495304" cy="49530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14E1196-428E-493B-9DF2-6EA9D6D7793F}"/>
              </a:ext>
            </a:extLst>
          </p:cNvPr>
          <p:cNvSpPr/>
          <p:nvPr/>
        </p:nvSpPr>
        <p:spPr>
          <a:xfrm>
            <a:off x="7279086" y="1931494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394656"/>
                </a:solidFill>
              </a:rPr>
              <a:t>Screenshots and videos</a:t>
            </a:r>
          </a:p>
          <a:p>
            <a:r>
              <a:rPr lang="zh-TW" altLang="en-US" dirty="0">
                <a:solidFill>
                  <a:srgbClr val="394656"/>
                </a:solidFill>
              </a:rPr>
              <a:t>在測試的過程當中，自動拍照、錄影</a:t>
            </a:r>
            <a:endParaRPr lang="en-US" altLang="zh-TW" i="0" dirty="0">
              <a:solidFill>
                <a:srgbClr val="394656"/>
              </a:solidFill>
              <a:effectLst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4EC9BF-462F-4629-9CAF-F74394373F6C}"/>
              </a:ext>
            </a:extLst>
          </p:cNvPr>
          <p:cNvSpPr/>
          <p:nvPr/>
        </p:nvSpPr>
        <p:spPr>
          <a:xfrm>
            <a:off x="7304621" y="3468585"/>
            <a:ext cx="29431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394656"/>
                </a:solidFill>
              </a:rPr>
              <a:t>Automatic waiting</a:t>
            </a:r>
          </a:p>
          <a:p>
            <a:r>
              <a:rPr lang="zh-TW" altLang="en-US" dirty="0">
                <a:solidFill>
                  <a:srgbClr val="394656"/>
                </a:solidFill>
              </a:rPr>
              <a:t>自動等待，省略</a:t>
            </a:r>
            <a:r>
              <a:rPr lang="en-US" altLang="zh-TW" dirty="0">
                <a:solidFill>
                  <a:srgbClr val="394656"/>
                </a:solidFill>
              </a:rPr>
              <a:t>await,</a:t>
            </a:r>
            <a:r>
              <a:rPr lang="zh-TW" altLang="en-US" dirty="0">
                <a:solidFill>
                  <a:srgbClr val="394656"/>
                </a:solidFill>
              </a:rPr>
              <a:t> </a:t>
            </a:r>
            <a:r>
              <a:rPr lang="en-US" altLang="zh-TW" dirty="0">
                <a:solidFill>
                  <a:srgbClr val="394656"/>
                </a:solidFill>
              </a:rPr>
              <a:t>async</a:t>
            </a:r>
            <a:endParaRPr lang="en-US" altLang="zh-TW" i="0" dirty="0">
              <a:solidFill>
                <a:srgbClr val="394656"/>
              </a:solidFill>
              <a:effectLst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B3A6C67-B344-4040-9269-BAA4310829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249" y="3428900"/>
            <a:ext cx="491837" cy="61479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57DA4EA-E83F-47CD-B6F6-436656F32A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249" y="2016384"/>
            <a:ext cx="457203" cy="51911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61E95C9-48E2-4483-BBF8-E2B8604C4DC5}"/>
              </a:ext>
            </a:extLst>
          </p:cNvPr>
          <p:cNvSpPr/>
          <p:nvPr/>
        </p:nvSpPr>
        <p:spPr>
          <a:xfrm>
            <a:off x="7304621" y="4911197"/>
            <a:ext cx="30410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394656"/>
                </a:solidFill>
              </a:rPr>
              <a:t>Network traffic control</a:t>
            </a:r>
          </a:p>
          <a:p>
            <a:r>
              <a:rPr lang="zh-TW" altLang="en-US" dirty="0">
                <a:solidFill>
                  <a:srgbClr val="394656"/>
                </a:solidFill>
              </a:rPr>
              <a:t>可以直接</a:t>
            </a:r>
            <a:r>
              <a:rPr lang="en-US" altLang="zh-TW" dirty="0">
                <a:solidFill>
                  <a:srgbClr val="394656"/>
                </a:solidFill>
              </a:rPr>
              <a:t>send</a:t>
            </a:r>
            <a:r>
              <a:rPr lang="zh-TW" altLang="en-US" dirty="0">
                <a:solidFill>
                  <a:srgbClr val="394656"/>
                </a:solidFill>
              </a:rPr>
              <a:t> </a:t>
            </a:r>
            <a:r>
              <a:rPr lang="en-US" altLang="zh-TW" dirty="0">
                <a:solidFill>
                  <a:srgbClr val="394656"/>
                </a:solidFill>
              </a:rPr>
              <a:t>or</a:t>
            </a:r>
            <a:r>
              <a:rPr lang="zh-TW" altLang="en-US" dirty="0">
                <a:solidFill>
                  <a:srgbClr val="394656"/>
                </a:solidFill>
              </a:rPr>
              <a:t> </a:t>
            </a:r>
            <a:r>
              <a:rPr lang="en-US" altLang="zh-TW" dirty="0">
                <a:solidFill>
                  <a:srgbClr val="394656"/>
                </a:solidFill>
              </a:rPr>
              <a:t>request</a:t>
            </a:r>
            <a:r>
              <a:rPr lang="zh-TW" altLang="en-US" dirty="0">
                <a:solidFill>
                  <a:srgbClr val="394656"/>
                </a:solidFill>
              </a:rPr>
              <a:t> </a:t>
            </a:r>
            <a:r>
              <a:rPr lang="en-US" altLang="zh-TW" dirty="0">
                <a:solidFill>
                  <a:srgbClr val="394656"/>
                </a:solidFill>
              </a:rPr>
              <a:t>stub</a:t>
            </a:r>
            <a:endParaRPr lang="en-US" altLang="zh-TW" i="0" dirty="0">
              <a:solidFill>
                <a:srgbClr val="394656"/>
              </a:solidFill>
              <a:effectLst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348C77A0-24E5-4E23-9B37-604C235397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7249" y="4921054"/>
            <a:ext cx="491837" cy="51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52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開始寫</a:t>
            </a:r>
            <a:r>
              <a:rPr lang="en-US" altLang="zh-TW" dirty="0"/>
              <a:t>Cypress</a:t>
            </a:r>
            <a:r>
              <a:rPr lang="zh-TW" altLang="en-US" dirty="0"/>
              <a:t>測試之前的準備工作有哪些</a:t>
            </a:r>
            <a:r>
              <a:rPr lang="en-US" altLang="zh-TW" dirty="0"/>
              <a:t>?</a:t>
            </a: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Install </a:t>
            </a:r>
            <a:r>
              <a:rPr lang="en-US" altLang="zh-TW" dirty="0" err="1">
                <a:sym typeface="Wingdings" panose="05000000000000000000" pitchFamily="2" charset="2"/>
              </a:rPr>
              <a:t>nodeJs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/>
            <a:r>
              <a:rPr lang="en-US" altLang="zh-TW" dirty="0">
                <a:sym typeface="Wingdings" panose="05000000000000000000" pitchFamily="2" charset="2"/>
              </a:rPr>
              <a:t>To use </a:t>
            </a:r>
            <a:r>
              <a:rPr lang="en-US" altLang="zh-TW" dirty="0" err="1">
                <a:sym typeface="Wingdings" panose="05000000000000000000" pitchFamily="2" charset="2"/>
              </a:rPr>
              <a:t>npm</a:t>
            </a:r>
            <a:r>
              <a:rPr lang="en-US" altLang="zh-TW" dirty="0">
                <a:sym typeface="Wingdings" panose="05000000000000000000" pitchFamily="2" charset="2"/>
              </a:rPr>
              <a:t> and </a:t>
            </a:r>
            <a:r>
              <a:rPr lang="en-US" altLang="zh-TW" dirty="0" err="1">
                <a:sym typeface="Wingdings" panose="05000000000000000000" pitchFamily="2" charset="2"/>
              </a:rPr>
              <a:t>npx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/>
            <a:endParaRPr lang="en-US" altLang="zh-TW" dirty="0">
              <a:sym typeface="Wingdings" panose="05000000000000000000" pitchFamily="2" charset="2"/>
            </a:endParaRPr>
          </a:p>
          <a:p>
            <a:pPr lvl="1"/>
            <a:r>
              <a:rPr lang="en-US" altLang="zh-TW" dirty="0"/>
              <a:t>Install Visual Studio Code</a:t>
            </a:r>
          </a:p>
          <a:p>
            <a:pPr lvl="2"/>
            <a:r>
              <a:rPr lang="zh-TW" altLang="en-US" dirty="0"/>
              <a:t>推薦的前端開發工具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r>
              <a:rPr lang="en-US" altLang="zh-TW" dirty="0"/>
              <a:t>Install Visual Studio Code Extension</a:t>
            </a:r>
          </a:p>
          <a:p>
            <a:pPr lvl="2"/>
            <a:r>
              <a:rPr lang="en-US" altLang="zh-TW" dirty="0"/>
              <a:t>Coding with </a:t>
            </a:r>
            <a:r>
              <a:rPr lang="en-US" altLang="zh-TW" dirty="0" err="1"/>
              <a:t>intellisense</a:t>
            </a:r>
            <a:r>
              <a:rPr lang="zh-TW" altLang="en-US" dirty="0"/>
              <a:t>，可以幫助寫</a:t>
            </a:r>
            <a:r>
              <a:rPr lang="en-US" altLang="zh-TW" dirty="0"/>
              <a:t>code</a:t>
            </a:r>
            <a:r>
              <a:rPr lang="zh-TW" altLang="en-US" dirty="0"/>
              <a:t>更順更快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98162EB-66CD-4148-86A6-55A986FE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Installation prerequisite</a:t>
            </a:r>
          </a:p>
        </p:txBody>
      </p:sp>
    </p:spTree>
    <p:extLst>
      <p:ext uri="{BB962C8B-B14F-4D97-AF65-F5344CB8AC3E}">
        <p14:creationId xmlns:p14="http://schemas.microsoft.com/office/powerpoint/2010/main" val="1842512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開始寫</a:t>
            </a:r>
            <a:r>
              <a:rPr lang="en-US" altLang="zh-TW" dirty="0"/>
              <a:t>Cypress</a:t>
            </a:r>
            <a:r>
              <a:rPr lang="zh-TW" altLang="en-US" dirty="0"/>
              <a:t>測試之前的準備工作有哪些</a:t>
            </a:r>
            <a:r>
              <a:rPr lang="en-US" altLang="zh-TW" dirty="0"/>
              <a:t>?</a:t>
            </a:r>
          </a:p>
          <a:p>
            <a:pPr lvl="1"/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98162EB-66CD-4148-86A6-55A986FE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Installation prerequisite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8F7F9F-D91A-4025-A886-6F1690CD09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3088084"/>
            <a:ext cx="3032012" cy="11791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F84F937-001E-4505-88B3-3B54E17657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464719"/>
            <a:ext cx="2182005" cy="218200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9B973F4-027E-423A-93D8-4BE5A90BD5AC}"/>
              </a:ext>
            </a:extLst>
          </p:cNvPr>
          <p:cNvSpPr txBox="1"/>
          <p:nvPr/>
        </p:nvSpPr>
        <p:spPr>
          <a:xfrm>
            <a:off x="1025787" y="4768644"/>
            <a:ext cx="5415280" cy="12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/>
              <a:t>安裝</a:t>
            </a:r>
            <a:r>
              <a:rPr lang="en-US" altLang="zh-TW" dirty="0" err="1"/>
              <a:t>nodeJs</a:t>
            </a:r>
            <a:r>
              <a:rPr lang="zh-TW" altLang="en-US" dirty="0"/>
              <a:t>，會自動安裝</a:t>
            </a:r>
            <a:r>
              <a:rPr lang="en-US" altLang="zh-TW" b="1" dirty="0" err="1"/>
              <a:t>npm</a:t>
            </a:r>
            <a:endParaRPr lang="en-US" altLang="zh-TW" b="1" dirty="0"/>
          </a:p>
          <a:p>
            <a:pPr algn="ctr">
              <a:lnSpc>
                <a:spcPct val="150000"/>
              </a:lnSpc>
            </a:pPr>
            <a:r>
              <a:rPr lang="zh-TW" altLang="en-US" dirty="0"/>
              <a:t>用來管理本地專案所需模組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maintain</a:t>
            </a:r>
            <a:r>
              <a:rPr lang="zh-TW" altLang="en-US" dirty="0"/>
              <a:t> </a:t>
            </a:r>
            <a:r>
              <a:rPr lang="en-US" altLang="zh-TW" dirty="0"/>
              <a:t>dependency</a:t>
            </a:r>
            <a:r>
              <a:rPr lang="zh-TW" altLang="en-US" dirty="0"/>
              <a:t>，</a:t>
            </a:r>
            <a:endParaRPr lang="en-US" altLang="zh-TW" dirty="0"/>
          </a:p>
          <a:p>
            <a:pPr algn="ctr">
              <a:lnSpc>
                <a:spcPct val="150000"/>
              </a:lnSpc>
            </a:pPr>
            <a:r>
              <a:rPr lang="zh-TW" altLang="en-US" dirty="0"/>
              <a:t>也可以管理全域安裝的</a:t>
            </a:r>
            <a:r>
              <a:rPr lang="en-US" altLang="zh-TW" dirty="0"/>
              <a:t>JavaScript</a:t>
            </a:r>
            <a:r>
              <a:rPr lang="zh-TW" altLang="en-US" dirty="0"/>
              <a:t>工具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3D55BC2-BF63-4531-99A3-C766236BB065}"/>
              </a:ext>
            </a:extLst>
          </p:cNvPr>
          <p:cNvSpPr txBox="1"/>
          <p:nvPr/>
        </p:nvSpPr>
        <p:spPr>
          <a:xfrm>
            <a:off x="7061200" y="4766913"/>
            <a:ext cx="456184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b="1" dirty="0"/>
              <a:t>Visual Studio Code</a:t>
            </a:r>
          </a:p>
          <a:p>
            <a:pPr algn="ctr">
              <a:lnSpc>
                <a:spcPct val="150000"/>
              </a:lnSpc>
            </a:pPr>
            <a:r>
              <a:rPr lang="zh-TW" altLang="en-US" dirty="0"/>
              <a:t>推薦寫前端的好工具，</a:t>
            </a:r>
            <a:r>
              <a:rPr lang="en-US" altLang="zh-TW" dirty="0"/>
              <a:t>Extension</a:t>
            </a:r>
            <a:r>
              <a:rPr lang="zh-TW" altLang="en-US" dirty="0"/>
              <a:t>提供了</a:t>
            </a:r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 err="1"/>
              <a:t>intellisense</a:t>
            </a:r>
            <a:r>
              <a:rPr lang="zh-TW" altLang="en-US" dirty="0"/>
              <a:t>功能，寫</a:t>
            </a:r>
            <a:r>
              <a:rPr lang="en-US" altLang="zh-TW" dirty="0" err="1"/>
              <a:t>ocde</a:t>
            </a:r>
            <a:r>
              <a:rPr lang="zh-TW" altLang="en-US" dirty="0"/>
              <a:t>可以更快更方便</a:t>
            </a:r>
          </a:p>
        </p:txBody>
      </p:sp>
    </p:spTree>
    <p:extLst>
      <p:ext uri="{BB962C8B-B14F-4D97-AF65-F5344CB8AC3E}">
        <p14:creationId xmlns:p14="http://schemas.microsoft.com/office/powerpoint/2010/main" val="2428403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">
            <a:extLst>
              <a:ext uri="{FF2B5EF4-FFF2-40B4-BE49-F238E27FC236}">
                <a16:creationId xmlns:a16="http://schemas.microsoft.com/office/drawing/2014/main" id="{1F23EAAC-7721-4C34-87A8-444AB47DD171}"/>
              </a:ext>
            </a:extLst>
          </p:cNvPr>
          <p:cNvSpPr/>
          <p:nvPr/>
        </p:nvSpPr>
        <p:spPr>
          <a:xfrm>
            <a:off x="22" y="-19050"/>
            <a:ext cx="12190413" cy="873252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42" name="직사각형 113">
            <a:extLst>
              <a:ext uri="{FF2B5EF4-FFF2-40B4-BE49-F238E27FC236}">
                <a16:creationId xmlns:a16="http://schemas.microsoft.com/office/drawing/2014/main" id="{6E3C4E99-7D62-4AFA-8B70-5B947135683C}"/>
              </a:ext>
            </a:extLst>
          </p:cNvPr>
          <p:cNvSpPr/>
          <p:nvPr/>
        </p:nvSpPr>
        <p:spPr>
          <a:xfrm>
            <a:off x="286148" y="80714"/>
            <a:ext cx="115351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prstClr val="white"/>
                </a:solidFill>
                <a:ea typeface="微軟正黑體" panose="020B0604030504040204" pitchFamily="34" charset="-120"/>
              </a:rPr>
              <a:t>根據你的症狀，執行安裝</a:t>
            </a:r>
            <a:r>
              <a:rPr lang="en-US" altLang="zh-TW" sz="4000" b="1" dirty="0">
                <a:solidFill>
                  <a:prstClr val="white"/>
                </a:solidFill>
                <a:ea typeface="微軟正黑體" panose="020B0604030504040204" pitchFamily="34" charset="-120"/>
              </a:rPr>
              <a:t>Cypress</a:t>
            </a:r>
            <a:r>
              <a:rPr lang="zh-TW" altLang="en-US" sz="4000" b="1" dirty="0">
                <a:solidFill>
                  <a:prstClr val="white"/>
                </a:solidFill>
                <a:ea typeface="微軟正黑體" panose="020B0604030504040204" pitchFamily="34" charset="-120"/>
              </a:rPr>
              <a:t>的步驟吧</a:t>
            </a:r>
            <a:endParaRPr lang="en-US" altLang="ko-KR" sz="4000" b="1" dirty="0">
              <a:solidFill>
                <a:prstClr val="white"/>
              </a:solidFill>
              <a:ea typeface="微軟正黑體" panose="020B0604030504040204" pitchFamily="34" charset="-120"/>
            </a:endParaRPr>
          </a:p>
        </p:txBody>
      </p:sp>
      <p:grpSp>
        <p:nvGrpSpPr>
          <p:cNvPr id="43" name="그룹 139">
            <a:extLst>
              <a:ext uri="{FF2B5EF4-FFF2-40B4-BE49-F238E27FC236}">
                <a16:creationId xmlns:a16="http://schemas.microsoft.com/office/drawing/2014/main" id="{34E4583E-4D97-4305-B812-12C27E46EE8B}"/>
              </a:ext>
            </a:extLst>
          </p:cNvPr>
          <p:cNvGrpSpPr/>
          <p:nvPr/>
        </p:nvGrpSpPr>
        <p:grpSpPr>
          <a:xfrm>
            <a:off x="677023" y="1254438"/>
            <a:ext cx="601500" cy="1463470"/>
            <a:chOff x="842211" y="1651000"/>
            <a:chExt cx="601578" cy="1463131"/>
          </a:xfrm>
        </p:grpSpPr>
        <p:sp>
          <p:nvSpPr>
            <p:cNvPr id="44" name="직사각형 135">
              <a:extLst>
                <a:ext uri="{FF2B5EF4-FFF2-40B4-BE49-F238E27FC236}">
                  <a16:creationId xmlns:a16="http://schemas.microsoft.com/office/drawing/2014/main" id="{6D39F8FE-27BA-46C6-A364-E37AA85F17C2}"/>
                </a:ext>
              </a:extLst>
            </p:cNvPr>
            <p:cNvSpPr/>
            <p:nvPr/>
          </p:nvSpPr>
          <p:spPr>
            <a:xfrm>
              <a:off x="842211" y="1651000"/>
              <a:ext cx="601578" cy="372979"/>
            </a:xfrm>
            <a:prstGeom prst="rect">
              <a:avLst/>
            </a:prstGeom>
            <a:solidFill>
              <a:srgbClr val="E160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r>
                <a:rPr lang="en-US" altLang="ko-KR" sz="1800" b="1" dirty="0">
                  <a:solidFill>
                    <a:prstClr val="white"/>
                  </a:solidFill>
                </a:rPr>
                <a:t>01</a:t>
              </a:r>
              <a:endParaRPr lang="ko-KR" altLang="en-US" sz="18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직사각형 138">
              <a:extLst>
                <a:ext uri="{FF2B5EF4-FFF2-40B4-BE49-F238E27FC236}">
                  <a16:creationId xmlns:a16="http://schemas.microsoft.com/office/drawing/2014/main" id="{FF938761-292C-4B5F-BFEF-43AC3DE9DC74}"/>
                </a:ext>
              </a:extLst>
            </p:cNvPr>
            <p:cNvSpPr/>
            <p:nvPr/>
          </p:nvSpPr>
          <p:spPr>
            <a:xfrm>
              <a:off x="854911" y="2108200"/>
              <a:ext cx="588878" cy="1005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10800000" algn="r" rotWithShape="0">
                <a:srgbClr val="E1607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46" name="직사각형 140">
            <a:extLst>
              <a:ext uri="{FF2B5EF4-FFF2-40B4-BE49-F238E27FC236}">
                <a16:creationId xmlns:a16="http://schemas.microsoft.com/office/drawing/2014/main" id="{357EB9C3-0C61-49F6-B4DC-C46C8B26F669}"/>
              </a:ext>
            </a:extLst>
          </p:cNvPr>
          <p:cNvSpPr/>
          <p:nvPr/>
        </p:nvSpPr>
        <p:spPr>
          <a:xfrm>
            <a:off x="739579" y="1689305"/>
            <a:ext cx="2476713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E16074"/>
                </a:solidFill>
              </a:rPr>
              <a:t>npm</a:t>
            </a:r>
            <a:r>
              <a:rPr lang="en-US" altLang="ko-KR" sz="1600" b="1" dirty="0">
                <a:solidFill>
                  <a:srgbClr val="E16074"/>
                </a:solidFill>
              </a:rPr>
              <a:t> </a:t>
            </a:r>
            <a:r>
              <a:rPr lang="en-US" altLang="ko-KR" sz="1600" b="1" dirty="0" err="1">
                <a:solidFill>
                  <a:srgbClr val="E16074"/>
                </a:solidFill>
              </a:rPr>
              <a:t>init</a:t>
            </a:r>
            <a:r>
              <a:rPr lang="en-US" altLang="ko-KR" sz="1200" b="1" dirty="0">
                <a:solidFill>
                  <a:srgbClr val="E16074"/>
                </a:solidFill>
              </a:rPr>
              <a:t> </a:t>
            </a:r>
          </a:p>
          <a:p>
            <a:pPr defTabSz="914400" latinLnBrk="1">
              <a:lnSpc>
                <a:spcPct val="150000"/>
              </a:lnSpc>
            </a:pPr>
            <a:r>
              <a:rPr lang="zh-TW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如果你的前端不是透過</a:t>
            </a:r>
            <a:r>
              <a:rPr lang="en-US" altLang="zh-TW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npm</a:t>
            </a:r>
            <a:r>
              <a:rPr lang="zh-TW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管理的，</a:t>
            </a:r>
            <a:endParaRPr lang="en-US" altLang="zh-TW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defTabSz="914400" latinLnBrk="1">
              <a:lnSpc>
                <a:spcPct val="150000"/>
              </a:lnSpc>
            </a:pPr>
            <a:r>
              <a:rPr lang="zh-TW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為前端測試建立一個</a:t>
            </a:r>
            <a:r>
              <a:rPr lang="en-US" altLang="zh-TW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project</a:t>
            </a:r>
            <a:r>
              <a:rPr lang="zh-TW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吧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47" name="그룹 145">
            <a:extLst>
              <a:ext uri="{FF2B5EF4-FFF2-40B4-BE49-F238E27FC236}">
                <a16:creationId xmlns:a16="http://schemas.microsoft.com/office/drawing/2014/main" id="{4EFF6501-2F12-409D-B2D1-56DA7A342DBD}"/>
              </a:ext>
            </a:extLst>
          </p:cNvPr>
          <p:cNvGrpSpPr/>
          <p:nvPr/>
        </p:nvGrpSpPr>
        <p:grpSpPr>
          <a:xfrm>
            <a:off x="6125213" y="1254438"/>
            <a:ext cx="601500" cy="1463470"/>
            <a:chOff x="842211" y="1651000"/>
            <a:chExt cx="601578" cy="1463131"/>
          </a:xfrm>
        </p:grpSpPr>
        <p:sp>
          <p:nvSpPr>
            <p:cNvPr id="48" name="직사각형 146">
              <a:extLst>
                <a:ext uri="{FF2B5EF4-FFF2-40B4-BE49-F238E27FC236}">
                  <a16:creationId xmlns:a16="http://schemas.microsoft.com/office/drawing/2014/main" id="{CFAA7300-FADC-4AD7-B15E-7E7030947610}"/>
                </a:ext>
              </a:extLst>
            </p:cNvPr>
            <p:cNvSpPr/>
            <p:nvPr/>
          </p:nvSpPr>
          <p:spPr>
            <a:xfrm>
              <a:off x="842211" y="1651000"/>
              <a:ext cx="601578" cy="372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r>
                <a:rPr lang="en-US" altLang="ko-KR" sz="1800" b="1" dirty="0">
                  <a:solidFill>
                    <a:prstClr val="white"/>
                  </a:solidFill>
                </a:rPr>
                <a:t>03</a:t>
              </a:r>
              <a:endParaRPr lang="ko-KR" altLang="en-US" sz="1800" b="1" dirty="0">
                <a:solidFill>
                  <a:prstClr val="white"/>
                </a:solidFill>
              </a:endParaRPr>
            </a:p>
          </p:txBody>
        </p:sp>
        <p:sp>
          <p:nvSpPr>
            <p:cNvPr id="49" name="직사각형 147">
              <a:extLst>
                <a:ext uri="{FF2B5EF4-FFF2-40B4-BE49-F238E27FC236}">
                  <a16:creationId xmlns:a16="http://schemas.microsoft.com/office/drawing/2014/main" id="{A5263774-64C9-499A-A684-1B625126B1B2}"/>
                </a:ext>
              </a:extLst>
            </p:cNvPr>
            <p:cNvSpPr/>
            <p:nvPr/>
          </p:nvSpPr>
          <p:spPr>
            <a:xfrm>
              <a:off x="854911" y="2108200"/>
              <a:ext cx="588878" cy="1005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10800000" algn="r" rotWithShape="0">
                <a:srgbClr val="FFC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0" name="직사각형 148">
            <a:extLst>
              <a:ext uri="{FF2B5EF4-FFF2-40B4-BE49-F238E27FC236}">
                <a16:creationId xmlns:a16="http://schemas.microsoft.com/office/drawing/2014/main" id="{605E6C63-B523-4B6F-89F9-8D2019C8E887}"/>
              </a:ext>
            </a:extLst>
          </p:cNvPr>
          <p:cNvSpPr/>
          <p:nvPr/>
        </p:nvSpPr>
        <p:spPr>
          <a:xfrm>
            <a:off x="6187770" y="1689305"/>
            <a:ext cx="2476713" cy="708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FFC000"/>
                </a:solidFill>
              </a:rPr>
              <a:t>npm</a:t>
            </a:r>
            <a:r>
              <a:rPr lang="en-US" altLang="ko-KR" sz="1600" b="1" dirty="0">
                <a:solidFill>
                  <a:srgbClr val="FFC000"/>
                </a:solidFill>
              </a:rPr>
              <a:t> install cypress -D</a:t>
            </a:r>
          </a:p>
          <a:p>
            <a:pPr defTabSz="914400" latinLnBrk="1">
              <a:lnSpc>
                <a:spcPct val="150000"/>
              </a:lnSpc>
            </a:pPr>
            <a:r>
              <a:rPr lang="zh-TW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安裝</a:t>
            </a:r>
            <a:r>
              <a:rPr lang="en-US" altLang="zh-TW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Cypress</a:t>
            </a:r>
            <a:r>
              <a:rPr lang="zh-TW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到你的</a:t>
            </a:r>
            <a:r>
              <a:rPr lang="en-US" altLang="zh-TW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project</a:t>
            </a:r>
            <a:r>
              <a:rPr lang="zh-TW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裡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1" name="그룹 149">
            <a:extLst>
              <a:ext uri="{FF2B5EF4-FFF2-40B4-BE49-F238E27FC236}">
                <a16:creationId xmlns:a16="http://schemas.microsoft.com/office/drawing/2014/main" id="{A30E09BD-465F-4960-A674-C3DBEC2EC846}"/>
              </a:ext>
            </a:extLst>
          </p:cNvPr>
          <p:cNvGrpSpPr/>
          <p:nvPr/>
        </p:nvGrpSpPr>
        <p:grpSpPr>
          <a:xfrm>
            <a:off x="8843995" y="5025583"/>
            <a:ext cx="601500" cy="1452815"/>
            <a:chOff x="842211" y="571500"/>
            <a:chExt cx="601578" cy="1452479"/>
          </a:xfrm>
        </p:grpSpPr>
        <p:sp>
          <p:nvSpPr>
            <p:cNvPr id="52" name="직사각형 150">
              <a:extLst>
                <a:ext uri="{FF2B5EF4-FFF2-40B4-BE49-F238E27FC236}">
                  <a16:creationId xmlns:a16="http://schemas.microsoft.com/office/drawing/2014/main" id="{761E7F53-82C2-4AD5-BF77-A7338443B01A}"/>
                </a:ext>
              </a:extLst>
            </p:cNvPr>
            <p:cNvSpPr/>
            <p:nvPr/>
          </p:nvSpPr>
          <p:spPr>
            <a:xfrm>
              <a:off x="842211" y="1651000"/>
              <a:ext cx="601578" cy="372979"/>
            </a:xfrm>
            <a:prstGeom prst="rect">
              <a:avLst/>
            </a:prstGeom>
            <a:solidFill>
              <a:srgbClr val="62A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r>
                <a:rPr lang="en-US" altLang="ko-KR" sz="1800" b="1" dirty="0">
                  <a:solidFill>
                    <a:prstClr val="white"/>
                  </a:solidFill>
                </a:rPr>
                <a:t>04</a:t>
              </a:r>
              <a:endParaRPr lang="ko-KR" altLang="en-US" sz="1800" b="1" dirty="0">
                <a:solidFill>
                  <a:prstClr val="white"/>
                </a:solidFill>
              </a:endParaRPr>
            </a:p>
          </p:txBody>
        </p:sp>
        <p:sp>
          <p:nvSpPr>
            <p:cNvPr id="53" name="직사각형 151">
              <a:extLst>
                <a:ext uri="{FF2B5EF4-FFF2-40B4-BE49-F238E27FC236}">
                  <a16:creationId xmlns:a16="http://schemas.microsoft.com/office/drawing/2014/main" id="{1AE9B6DA-4B94-48D8-BE71-EA66872AEDB9}"/>
                </a:ext>
              </a:extLst>
            </p:cNvPr>
            <p:cNvSpPr/>
            <p:nvPr/>
          </p:nvSpPr>
          <p:spPr>
            <a:xfrm>
              <a:off x="854911" y="571500"/>
              <a:ext cx="588878" cy="1005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10800000" algn="r" rotWithShape="0">
                <a:srgbClr val="62A2C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4" name="직사각형 152">
            <a:extLst>
              <a:ext uri="{FF2B5EF4-FFF2-40B4-BE49-F238E27FC236}">
                <a16:creationId xmlns:a16="http://schemas.microsoft.com/office/drawing/2014/main" id="{E8547DCF-1E80-49CD-A67B-93FFFA68C348}"/>
              </a:ext>
            </a:extLst>
          </p:cNvPr>
          <p:cNvSpPr/>
          <p:nvPr/>
        </p:nvSpPr>
        <p:spPr>
          <a:xfrm>
            <a:off x="8951686" y="5000177"/>
            <a:ext cx="2476713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62A2CA"/>
                </a:solidFill>
              </a:rPr>
              <a:t>npm</a:t>
            </a:r>
            <a:r>
              <a:rPr lang="en-US" altLang="ko-KR" sz="1600" b="1" dirty="0">
                <a:solidFill>
                  <a:srgbClr val="62A2CA"/>
                </a:solidFill>
              </a:rPr>
              <a:t> run </a:t>
            </a:r>
            <a:r>
              <a:rPr lang="en-US" altLang="ko-KR" sz="1600" b="1" dirty="0" err="1">
                <a:solidFill>
                  <a:srgbClr val="62A2CA"/>
                </a:solidFill>
              </a:rPr>
              <a:t>cy</a:t>
            </a:r>
            <a:r>
              <a:rPr lang="en-US" altLang="zh-TW" sz="1600" b="1" dirty="0" err="1">
                <a:solidFill>
                  <a:srgbClr val="62A2CA"/>
                </a:solidFill>
              </a:rPr>
              <a:t>:open</a:t>
            </a:r>
            <a:endParaRPr lang="en-US" altLang="zh-TW" sz="1600" b="1" dirty="0">
              <a:solidFill>
                <a:srgbClr val="62A2CA"/>
              </a:solidFill>
            </a:endParaRPr>
          </a:p>
          <a:p>
            <a:pPr defTabSz="914400" latinLnBrk="1">
              <a:lnSpc>
                <a:spcPct val="150000"/>
              </a:lnSpc>
            </a:pPr>
            <a:r>
              <a:rPr lang="zh-TW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設定你的</a:t>
            </a:r>
            <a:r>
              <a:rPr lang="en-US" altLang="zh-TW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cypress </a:t>
            </a:r>
            <a:r>
              <a:rPr lang="en-US" altLang="zh-TW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npm</a:t>
            </a:r>
            <a:r>
              <a:rPr lang="zh-TW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zh-TW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script</a:t>
            </a:r>
          </a:p>
          <a:p>
            <a:pPr defTabSz="914400" latinLnBrk="1">
              <a:lnSpc>
                <a:spcPct val="150000"/>
              </a:lnSpc>
            </a:pPr>
            <a:r>
              <a:rPr lang="zh-TW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開始跑測試拉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5" name="그룹 153">
            <a:extLst>
              <a:ext uri="{FF2B5EF4-FFF2-40B4-BE49-F238E27FC236}">
                <a16:creationId xmlns:a16="http://schemas.microsoft.com/office/drawing/2014/main" id="{5E4DD5C8-09B4-415F-B9A9-42CBEB2A722F}"/>
              </a:ext>
            </a:extLst>
          </p:cNvPr>
          <p:cNvGrpSpPr/>
          <p:nvPr/>
        </p:nvGrpSpPr>
        <p:grpSpPr>
          <a:xfrm>
            <a:off x="3407835" y="5050989"/>
            <a:ext cx="601500" cy="1452815"/>
            <a:chOff x="842211" y="571500"/>
            <a:chExt cx="601578" cy="1452479"/>
          </a:xfrm>
        </p:grpSpPr>
        <p:sp>
          <p:nvSpPr>
            <p:cNvPr id="56" name="직사각형 154">
              <a:extLst>
                <a:ext uri="{FF2B5EF4-FFF2-40B4-BE49-F238E27FC236}">
                  <a16:creationId xmlns:a16="http://schemas.microsoft.com/office/drawing/2014/main" id="{C98F7F4A-A2A7-4B18-AAB1-A019C0428A85}"/>
                </a:ext>
              </a:extLst>
            </p:cNvPr>
            <p:cNvSpPr/>
            <p:nvPr/>
          </p:nvSpPr>
          <p:spPr>
            <a:xfrm>
              <a:off x="842211" y="1651000"/>
              <a:ext cx="601578" cy="37297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r>
                <a:rPr lang="en-US" altLang="ko-KR" sz="1800" b="1" dirty="0">
                  <a:solidFill>
                    <a:prstClr val="white"/>
                  </a:solidFill>
                </a:rPr>
                <a:t>02</a:t>
              </a:r>
              <a:endParaRPr lang="ko-KR" altLang="en-US" sz="1800" b="1" dirty="0">
                <a:solidFill>
                  <a:prstClr val="white"/>
                </a:solidFill>
              </a:endParaRPr>
            </a:p>
          </p:txBody>
        </p:sp>
        <p:sp>
          <p:nvSpPr>
            <p:cNvPr id="57" name="직사각형 155">
              <a:extLst>
                <a:ext uri="{FF2B5EF4-FFF2-40B4-BE49-F238E27FC236}">
                  <a16:creationId xmlns:a16="http://schemas.microsoft.com/office/drawing/2014/main" id="{1398B0BE-C777-4EB3-8E0D-603E3144ABBA}"/>
                </a:ext>
              </a:extLst>
            </p:cNvPr>
            <p:cNvSpPr/>
            <p:nvPr/>
          </p:nvSpPr>
          <p:spPr>
            <a:xfrm>
              <a:off x="854911" y="571500"/>
              <a:ext cx="588878" cy="1005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10800000" algn="r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8" name="직사각형 156">
            <a:extLst>
              <a:ext uri="{FF2B5EF4-FFF2-40B4-BE49-F238E27FC236}">
                <a16:creationId xmlns:a16="http://schemas.microsoft.com/office/drawing/2014/main" id="{7EA7F06D-47EF-4DAC-B985-8624234561DE}"/>
              </a:ext>
            </a:extLst>
          </p:cNvPr>
          <p:cNvSpPr/>
          <p:nvPr/>
        </p:nvSpPr>
        <p:spPr>
          <a:xfrm>
            <a:off x="3515526" y="5025583"/>
            <a:ext cx="2476713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CYPRESS_INSTALL_BINARY</a:t>
            </a:r>
          </a:p>
          <a:p>
            <a:pPr>
              <a:lnSpc>
                <a:spcPct val="150000"/>
              </a:lnSpc>
            </a:pPr>
            <a:r>
              <a:rPr lang="zh-TW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在網路管理的比較嚴謹的地方，先下載</a:t>
            </a:r>
            <a:r>
              <a:rPr lang="en-US" altLang="zh-TW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cypress</a:t>
            </a:r>
            <a:r>
              <a:rPr lang="zh-TW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再設定成安裝變數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9" name="직사각형 1">
            <a:extLst>
              <a:ext uri="{FF2B5EF4-FFF2-40B4-BE49-F238E27FC236}">
                <a16:creationId xmlns:a16="http://schemas.microsoft.com/office/drawing/2014/main" id="{38C7E2B9-4674-4905-91A1-3D76EAE2AF31}"/>
              </a:ext>
            </a:extLst>
          </p:cNvPr>
          <p:cNvSpPr/>
          <p:nvPr/>
        </p:nvSpPr>
        <p:spPr>
          <a:xfrm>
            <a:off x="653042" y="2830773"/>
            <a:ext cx="2718782" cy="2081945"/>
          </a:xfrm>
          <a:prstGeom prst="rect">
            <a:avLst/>
          </a:prstGeom>
          <a:solidFill>
            <a:srgbClr val="EEA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 sz="1800" dirty="0">
              <a:solidFill>
                <a:prstClr val="white"/>
              </a:solidFill>
            </a:endParaRPr>
          </a:p>
        </p:txBody>
      </p:sp>
      <p:sp>
        <p:nvSpPr>
          <p:cNvPr id="60" name="직사각형 39">
            <a:extLst>
              <a:ext uri="{FF2B5EF4-FFF2-40B4-BE49-F238E27FC236}">
                <a16:creationId xmlns:a16="http://schemas.microsoft.com/office/drawing/2014/main" id="{5B32AF42-5BEF-4AAA-A0E3-55BC6327F44E}"/>
              </a:ext>
            </a:extLst>
          </p:cNvPr>
          <p:cNvSpPr/>
          <p:nvPr/>
        </p:nvSpPr>
        <p:spPr>
          <a:xfrm>
            <a:off x="3406432" y="2830772"/>
            <a:ext cx="2718782" cy="2081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 sz="1800" dirty="0">
              <a:solidFill>
                <a:prstClr val="white"/>
              </a:solidFill>
            </a:endParaRPr>
          </a:p>
        </p:txBody>
      </p:sp>
      <p:sp>
        <p:nvSpPr>
          <p:cNvPr id="61" name="직사각형 40">
            <a:extLst>
              <a:ext uri="{FF2B5EF4-FFF2-40B4-BE49-F238E27FC236}">
                <a16:creationId xmlns:a16="http://schemas.microsoft.com/office/drawing/2014/main" id="{3149300A-2943-43D8-8F74-0A43C8C5A388}"/>
              </a:ext>
            </a:extLst>
          </p:cNvPr>
          <p:cNvSpPr/>
          <p:nvPr/>
        </p:nvSpPr>
        <p:spPr>
          <a:xfrm>
            <a:off x="6150610" y="2830772"/>
            <a:ext cx="2718782" cy="20819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r>
              <a:rPr lang="en-US" altLang="ko-KR" sz="1800" dirty="0">
                <a:solidFill>
                  <a:prstClr val="white"/>
                </a:solidFill>
              </a:rPr>
              <a:t>IMG</a:t>
            </a:r>
            <a:endParaRPr lang="ko-KR" altLang="en-US" sz="1800" dirty="0">
              <a:solidFill>
                <a:prstClr val="white"/>
              </a:solidFill>
            </a:endParaRPr>
          </a:p>
        </p:txBody>
      </p:sp>
      <p:sp>
        <p:nvSpPr>
          <p:cNvPr id="62" name="직사각형 41">
            <a:extLst>
              <a:ext uri="{FF2B5EF4-FFF2-40B4-BE49-F238E27FC236}">
                <a16:creationId xmlns:a16="http://schemas.microsoft.com/office/drawing/2014/main" id="{EF30A5FA-4B1D-4340-AE7E-FB05629D5EB7}"/>
              </a:ext>
            </a:extLst>
          </p:cNvPr>
          <p:cNvSpPr/>
          <p:nvPr/>
        </p:nvSpPr>
        <p:spPr>
          <a:xfrm>
            <a:off x="8904000" y="2830771"/>
            <a:ext cx="2718782" cy="20819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r>
              <a:rPr lang="en-US" altLang="ko-KR" sz="1800" dirty="0">
                <a:solidFill>
                  <a:prstClr val="white"/>
                </a:solidFill>
              </a:rPr>
              <a:t>IMG</a:t>
            </a:r>
            <a:endParaRPr lang="ko-KR" altLang="en-US" sz="1800" dirty="0">
              <a:solidFill>
                <a:prstClr val="white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7A5E307-72ED-4B3B-9BED-618E2CFE26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E1607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31" y="3166952"/>
            <a:ext cx="1745764" cy="174576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A70270B-0D14-4793-BA7D-9CF0E0E8EA52}"/>
              </a:ext>
            </a:extLst>
          </p:cNvPr>
          <p:cNvSpPr txBox="1"/>
          <p:nvPr/>
        </p:nvSpPr>
        <p:spPr>
          <a:xfrm rot="19801209">
            <a:off x="818086" y="3212728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2">
                    <a:lumMod val="50000"/>
                  </a:schemeClr>
                </a:solidFill>
              </a:rPr>
              <a:t>npm</a:t>
            </a:r>
            <a:endParaRPr lang="zh-TW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FCC3F64-0610-4A77-B722-2B0CF2633D6C}"/>
              </a:ext>
            </a:extLst>
          </p:cNvPr>
          <p:cNvSpPr txBox="1"/>
          <p:nvPr/>
        </p:nvSpPr>
        <p:spPr>
          <a:xfrm rot="1009373">
            <a:off x="2275806" y="2962020"/>
            <a:ext cx="9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package</a:t>
            </a:r>
            <a:endParaRPr lang="zh-TW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4721D58-0EF9-46FD-96E2-CF06B1BDA2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"/>
          <a:stretch/>
        </p:blipFill>
        <p:spPr>
          <a:xfrm>
            <a:off x="8921718" y="2830771"/>
            <a:ext cx="2899580" cy="206310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3508D4A-1EFE-41D1-AF1C-416DBEE181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3417" r="7785"/>
          <a:stretch/>
        </p:blipFill>
        <p:spPr>
          <a:xfrm>
            <a:off x="6150610" y="2830771"/>
            <a:ext cx="2718782" cy="207534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6F3DFDA0-E823-4D92-B2A0-7954AF8203A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" t="-171" r="3681" b="-1"/>
          <a:stretch/>
        </p:blipFill>
        <p:spPr>
          <a:xfrm>
            <a:off x="3420533" y="2830772"/>
            <a:ext cx="2675467" cy="208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41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D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735040" y="1567694"/>
            <a:ext cx="10866409" cy="4957462"/>
          </a:xfrm>
          <a:prstGeom prst="roundRect">
            <a:avLst>
              <a:gd name="adj" fmla="val 864"/>
            </a:avLst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98872" y="327280"/>
            <a:ext cx="5394256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prstClr val="white"/>
                </a:solidFill>
                <a:latin typeface="Calibri"/>
                <a:ea typeface="微軟正黑體"/>
              </a:rPr>
              <a:t>Step 1: </a:t>
            </a:r>
            <a:r>
              <a:rPr lang="zh-TW" altLang="en-US" sz="4000" b="1" dirty="0">
                <a:solidFill>
                  <a:prstClr val="white"/>
                </a:solidFill>
                <a:latin typeface="Calibri"/>
                <a:ea typeface="微軟正黑體"/>
              </a:rPr>
              <a:t>建立測試</a:t>
            </a:r>
            <a:r>
              <a:rPr lang="en-US" altLang="zh-TW" sz="4000" b="1" dirty="0">
                <a:solidFill>
                  <a:prstClr val="white"/>
                </a:solidFill>
                <a:latin typeface="Calibri"/>
                <a:ea typeface="微軟正黑體"/>
              </a:rPr>
              <a:t>project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35040" y="1569233"/>
            <a:ext cx="10866409" cy="4957462"/>
          </a:xfrm>
          <a:prstGeom prst="roundRect">
            <a:avLst>
              <a:gd name="adj" fmla="val 864"/>
            </a:avLst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7" name="직사각형 135">
            <a:extLst>
              <a:ext uri="{FF2B5EF4-FFF2-40B4-BE49-F238E27FC236}">
                <a16:creationId xmlns:a16="http://schemas.microsoft.com/office/drawing/2014/main" id="{5CBC6926-5909-4D2B-BADD-D07908070DFD}"/>
              </a:ext>
            </a:extLst>
          </p:cNvPr>
          <p:cNvSpPr/>
          <p:nvPr/>
        </p:nvSpPr>
        <p:spPr>
          <a:xfrm>
            <a:off x="337278" y="1254437"/>
            <a:ext cx="1004341" cy="661415"/>
          </a:xfrm>
          <a:prstGeom prst="rect">
            <a:avLst/>
          </a:prstGeom>
          <a:solidFill>
            <a:srgbClr val="E16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r>
              <a:rPr lang="en-US" altLang="ko-KR" sz="2800" b="1" dirty="0">
                <a:solidFill>
                  <a:prstClr val="white"/>
                </a:solidFill>
              </a:rPr>
              <a:t>01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45431" y="2050204"/>
            <a:ext cx="7194270" cy="6718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800" b="1" dirty="0">
              <a:solidFill>
                <a:srgbClr val="E16074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B2D8082-D00F-4B13-BE98-1720250D55A9}"/>
              </a:ext>
            </a:extLst>
          </p:cNvPr>
          <p:cNvSpPr/>
          <p:nvPr/>
        </p:nvSpPr>
        <p:spPr>
          <a:xfrm>
            <a:off x="1341619" y="1885304"/>
            <a:ext cx="9806273" cy="263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err="1">
                <a:solidFill>
                  <a:srgbClr val="E16074"/>
                </a:solidFill>
              </a:rPr>
              <a:t>npm</a:t>
            </a:r>
            <a:r>
              <a:rPr lang="en-US" altLang="ko-KR" sz="2800" b="1" dirty="0">
                <a:solidFill>
                  <a:srgbClr val="E16074"/>
                </a:solidFill>
              </a:rPr>
              <a:t> </a:t>
            </a:r>
            <a:r>
              <a:rPr lang="en-US" altLang="ko-KR" sz="2800" b="1" dirty="0" err="1">
                <a:solidFill>
                  <a:srgbClr val="E16074"/>
                </a:solidFill>
              </a:rPr>
              <a:t>init</a:t>
            </a:r>
            <a:r>
              <a:rPr lang="en-US" altLang="ko-KR" sz="2800" b="1" dirty="0">
                <a:solidFill>
                  <a:srgbClr val="E16074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如果你的前端不是透過</a:t>
            </a:r>
            <a:r>
              <a:rPr lang="en-US" altLang="zh-TW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npm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管理的，為前端測試建立一個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project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吧</a:t>
            </a:r>
            <a:endParaRPr lang="en-US" altLang="zh-TW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換句話說，如果你使用的是以下技術框架，那就請從這步開始做起吧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</a:rPr>
              <a:t>!!!</a:t>
            </a:r>
          </a:p>
          <a:p>
            <a:pPr>
              <a:lnSpc>
                <a:spcPct val="150000"/>
              </a:lnSpc>
            </a:pPr>
            <a:endParaRPr lang="en-US" altLang="zh-TW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Step 1: </a:t>
            </a:r>
            <a:r>
              <a:rPr lang="zh-TW" altLang="en-US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建立專案資料夾 </a:t>
            </a:r>
            <a:r>
              <a:rPr lang="en-US" altLang="zh-TW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ex: </a:t>
            </a:r>
            <a:r>
              <a:rPr lang="en-US" altLang="zh-TW" b="1" i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mkdir</a:t>
            </a:r>
            <a:r>
              <a:rPr lang="en-US" altLang="zh-TW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my-</a:t>
            </a:r>
            <a:r>
              <a:rPr lang="en-US" altLang="zh-TW" b="1" i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proj</a:t>
            </a:r>
            <a:endParaRPr lang="en-US" altLang="zh-TW" b="1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Step 2: </a:t>
            </a:r>
            <a:r>
              <a:rPr lang="zh-TW" altLang="en-US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在專案資料夾內，執行</a:t>
            </a:r>
            <a:r>
              <a:rPr lang="en-US" altLang="zh-TW" b="1" i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npm</a:t>
            </a:r>
            <a:r>
              <a:rPr lang="zh-TW" altLang="en-US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zh-TW" b="1" i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init</a:t>
            </a:r>
            <a:endParaRPr lang="ko-KR" altLang="en-US" b="1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7070FD-A3C5-47E3-962A-B423B67576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73" y="4831526"/>
            <a:ext cx="1191244" cy="11912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10722F2-A701-4AE3-9CB2-3CA4C391CB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606" y="4831526"/>
            <a:ext cx="1191244" cy="119124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107FA31-69AB-419A-AE97-D1052E8D7B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772" y="4644781"/>
            <a:ext cx="1647088" cy="156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68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D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735040" y="1567694"/>
            <a:ext cx="10866409" cy="4957462"/>
          </a:xfrm>
          <a:prstGeom prst="roundRect">
            <a:avLst>
              <a:gd name="adj" fmla="val 864"/>
            </a:avLst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98872" y="327280"/>
            <a:ext cx="5394256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4000" b="1" dirty="0">
                <a:solidFill>
                  <a:prstClr val="white"/>
                </a:solidFill>
              </a:rPr>
              <a:t>Step 1: </a:t>
            </a:r>
            <a:r>
              <a:rPr lang="zh-TW" altLang="en-US" sz="4000" b="1" dirty="0">
                <a:solidFill>
                  <a:prstClr val="white"/>
                </a:solidFill>
              </a:rPr>
              <a:t>建立測試</a:t>
            </a:r>
            <a:r>
              <a:rPr lang="en-US" altLang="ko-KR" sz="4000" b="1" dirty="0">
                <a:solidFill>
                  <a:prstClr val="white"/>
                </a:solidFill>
              </a:rPr>
              <a:t>project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35040" y="1569233"/>
            <a:ext cx="10866409" cy="4957462"/>
          </a:xfrm>
          <a:prstGeom prst="roundRect">
            <a:avLst>
              <a:gd name="adj" fmla="val 864"/>
            </a:avLst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7" name="직사각형 135">
            <a:extLst>
              <a:ext uri="{FF2B5EF4-FFF2-40B4-BE49-F238E27FC236}">
                <a16:creationId xmlns:a16="http://schemas.microsoft.com/office/drawing/2014/main" id="{5CBC6926-5909-4D2B-BADD-D07908070DFD}"/>
              </a:ext>
            </a:extLst>
          </p:cNvPr>
          <p:cNvSpPr/>
          <p:nvPr/>
        </p:nvSpPr>
        <p:spPr>
          <a:xfrm>
            <a:off x="337278" y="1254437"/>
            <a:ext cx="1004341" cy="661415"/>
          </a:xfrm>
          <a:prstGeom prst="rect">
            <a:avLst/>
          </a:prstGeom>
          <a:solidFill>
            <a:srgbClr val="E16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01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8874732-2199-4189-BFE4-1BF171FA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30" y="2592127"/>
            <a:ext cx="6572909" cy="3695244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345431" y="1930936"/>
            <a:ext cx="5405226" cy="443518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E16074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npm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E16074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E16074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init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16074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package name: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Project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名稱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version: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Project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版本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3A3A3A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description: Project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基本介紹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entry point: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要跑你的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Project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應該要執行哪個檔案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author: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作者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3A3A3A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license: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你這個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Project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是採用什麼授權的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test command: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cypress open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3A3A3A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懶人設定法</a:t>
            </a:r>
            <a:r>
              <a:rPr kumimoji="0" lang="en-US" altLang="zh-TW" sz="1800" b="1" i="1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:</a:t>
            </a:r>
            <a:r>
              <a:rPr kumimoji="0" lang="zh-TW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 </a:t>
            </a:r>
            <a:r>
              <a:rPr kumimoji="0" lang="en-US" altLang="zh-TW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npm</a:t>
            </a:r>
            <a:r>
              <a:rPr kumimoji="0" lang="en-US" altLang="zh-TW" sz="1800" b="1" i="1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 </a:t>
            </a:r>
            <a:r>
              <a:rPr kumimoji="0" lang="en-US" altLang="zh-TW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init</a:t>
            </a:r>
            <a:r>
              <a:rPr kumimoji="0" lang="en-US" altLang="zh-TW" sz="1800" b="1" i="1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 -y</a:t>
            </a:r>
            <a:endParaRPr kumimoji="0" lang="en-US" altLang="ko-KR" sz="1800" b="1" i="1" u="none" strike="noStrike" kern="1200" cap="none" spc="0" normalizeH="0" baseline="0" noProof="0" dirty="0">
              <a:ln>
                <a:noFill/>
              </a:ln>
              <a:solidFill>
                <a:srgbClr val="3A3A3A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585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D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735040" y="1567694"/>
            <a:ext cx="10866409" cy="4957462"/>
          </a:xfrm>
          <a:prstGeom prst="roundRect">
            <a:avLst>
              <a:gd name="adj" fmla="val 864"/>
            </a:avLst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98872" y="327280"/>
            <a:ext cx="5394256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4000" b="1" dirty="0">
                <a:solidFill>
                  <a:prstClr val="white"/>
                </a:solidFill>
              </a:rPr>
              <a:t>Step 1: </a:t>
            </a:r>
            <a:r>
              <a:rPr lang="zh-TW" altLang="en-US" sz="4000" b="1" dirty="0">
                <a:solidFill>
                  <a:prstClr val="white"/>
                </a:solidFill>
              </a:rPr>
              <a:t>建立測試</a:t>
            </a:r>
            <a:r>
              <a:rPr lang="en-US" altLang="ko-KR" sz="4000" b="1" dirty="0">
                <a:solidFill>
                  <a:prstClr val="white"/>
                </a:solidFill>
              </a:rPr>
              <a:t>project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35040" y="1569233"/>
            <a:ext cx="10866409" cy="4957462"/>
          </a:xfrm>
          <a:prstGeom prst="roundRect">
            <a:avLst>
              <a:gd name="adj" fmla="val 864"/>
            </a:avLst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7" name="직사각형 135">
            <a:extLst>
              <a:ext uri="{FF2B5EF4-FFF2-40B4-BE49-F238E27FC236}">
                <a16:creationId xmlns:a16="http://schemas.microsoft.com/office/drawing/2014/main" id="{5CBC6926-5909-4D2B-BADD-D07908070DFD}"/>
              </a:ext>
            </a:extLst>
          </p:cNvPr>
          <p:cNvSpPr/>
          <p:nvPr/>
        </p:nvSpPr>
        <p:spPr>
          <a:xfrm>
            <a:off x="337278" y="1254437"/>
            <a:ext cx="1004341" cy="661415"/>
          </a:xfrm>
          <a:prstGeom prst="rect">
            <a:avLst/>
          </a:prstGeom>
          <a:solidFill>
            <a:srgbClr val="E16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01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45431" y="2050204"/>
            <a:ext cx="7261856" cy="18893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dirty="0">
                <a:solidFill>
                  <a:srgbClr val="3A3A3A"/>
                </a:solidFill>
              </a:rPr>
              <a:t>透過</a:t>
            </a:r>
            <a:r>
              <a:rPr lang="en-US" altLang="zh-TW" sz="2000" dirty="0">
                <a:solidFill>
                  <a:srgbClr val="3A3A3A"/>
                </a:solidFill>
              </a:rPr>
              <a:t>NPM</a:t>
            </a:r>
            <a:r>
              <a:rPr lang="zh-TW" altLang="en-US" sz="2000" dirty="0">
                <a:solidFill>
                  <a:srgbClr val="3A3A3A"/>
                </a:solidFill>
              </a:rPr>
              <a:t>來管理前端框架是建議的做法</a:t>
            </a:r>
            <a:endParaRPr lang="en-US" altLang="zh-TW" sz="2000" dirty="0">
              <a:solidFill>
                <a:srgbClr val="3A3A3A"/>
              </a:solidFill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cs typeface="+mn-cs"/>
              </a:rPr>
              <a:t>用來管理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cs typeface="+mn-cs"/>
              </a:rPr>
              <a:t>project</a:t>
            </a:r>
            <a:r>
              <a:rPr kumimoji="0" lang="zh-TW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cs typeface="+mn-cs"/>
              </a:rPr>
              <a:t>有哪些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cs typeface="+mn-cs"/>
              </a:rPr>
              <a:t>dependency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cs typeface="+mn-cs"/>
              </a:rPr>
              <a:t>可以執行那些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cs typeface="+mn-cs"/>
              </a:rPr>
              <a:t>script</a:t>
            </a:r>
            <a:r>
              <a:rPr kumimoji="0" lang="zh-TW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cs typeface="+mn-cs"/>
              </a:rPr>
              <a:t>job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cs typeface="+mn-cs"/>
              </a:rPr>
              <a:t>才能更方便的整合進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cs typeface="+mn-cs"/>
              </a:rPr>
              <a:t>CI</a:t>
            </a:r>
            <a:r>
              <a:rPr kumimoji="0" lang="zh-TW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cs typeface="+mn-cs"/>
              </a:rPr>
              <a:t>flow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rgbClr val="3A3A3A"/>
              </a:solidFill>
              <a:effectLst/>
              <a:uLnTx/>
              <a:uFillTx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334A197-A074-43F6-89D0-D17BB74A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98" y="2668508"/>
            <a:ext cx="5293259" cy="368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01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D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/>
          <p:cNvSpPr/>
          <p:nvPr/>
        </p:nvSpPr>
        <p:spPr>
          <a:xfrm>
            <a:off x="4927230" y="4861854"/>
            <a:ext cx="2337539" cy="342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7C604B"/>
                </a:solidFill>
              </a:rPr>
              <a:t>          </a:t>
            </a:r>
            <a:r>
              <a:rPr lang="en-US" altLang="ko-KR" sz="1200" b="1" dirty="0">
                <a:solidFill>
                  <a:srgbClr val="7C604B"/>
                </a:solidFill>
              </a:rPr>
              <a:t>Tissue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665963" y="4861854"/>
            <a:ext cx="1044535" cy="3429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CPSD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258827" y="2492900"/>
            <a:ext cx="7674343" cy="1085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dirty="0">
                <a:solidFill>
                  <a:prstClr val="white"/>
                </a:solidFill>
              </a:rPr>
              <a:t>End-to-End Testing: Cypress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743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D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735040" y="1567694"/>
            <a:ext cx="10866409" cy="4957462"/>
          </a:xfrm>
          <a:prstGeom prst="roundRect">
            <a:avLst>
              <a:gd name="adj" fmla="val 864"/>
            </a:avLst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94673" y="165126"/>
            <a:ext cx="9803085" cy="916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Step 2: </a:t>
            </a: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下載</a:t>
            </a:r>
            <a:r>
              <a:rPr kumimoji="0" lang="en-US" altLang="zh-TW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Cypess</a:t>
            </a: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 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zip</a:t>
            </a: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，設成安裝變數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35040" y="1569233"/>
            <a:ext cx="10866409" cy="4957462"/>
          </a:xfrm>
          <a:prstGeom prst="roundRect">
            <a:avLst>
              <a:gd name="adj" fmla="val 864"/>
            </a:avLst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7" name="직사각형 135">
            <a:extLst>
              <a:ext uri="{FF2B5EF4-FFF2-40B4-BE49-F238E27FC236}">
                <a16:creationId xmlns:a16="http://schemas.microsoft.com/office/drawing/2014/main" id="{5CBC6926-5909-4D2B-BADD-D07908070DFD}"/>
              </a:ext>
            </a:extLst>
          </p:cNvPr>
          <p:cNvSpPr/>
          <p:nvPr/>
        </p:nvSpPr>
        <p:spPr>
          <a:xfrm>
            <a:off x="337278" y="1254437"/>
            <a:ext cx="1004341" cy="66141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02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45430" y="2050205"/>
            <a:ext cx="10111529" cy="33224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CYPRESS_INSTALL_BINARY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原本可以直接透過</a:t>
            </a:r>
            <a:r>
              <a:rPr lang="en-US" altLang="zh-TW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npm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指令安裝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</a:rPr>
              <a:t>Cypress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但有些網路管理的比較嚴謹的地方，只好先下載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</a:rPr>
              <a:t>cypress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再設定成安裝變數</a:t>
            </a:r>
            <a:endParaRPr lang="en-US" altLang="zh-TW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Step 1: Cypress</a:t>
            </a:r>
            <a:r>
              <a:rPr lang="zh-TW" altLang="en-US" sz="20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官方下載</a:t>
            </a:r>
            <a:r>
              <a:rPr lang="en-US" altLang="zh-TW" sz="20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zh-TW" altLang="en-US" sz="20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zh-TW" sz="2000" b="1" i="1" dirty="0">
                <a:solidFill>
                  <a:prstClr val="black">
                    <a:lumMod val="65000"/>
                    <a:lumOff val="35000"/>
                  </a:prstClr>
                </a:solidFill>
                <a:hlinkClick r:id="rId2"/>
              </a:rPr>
              <a:t>https://download.cypress.io</a:t>
            </a:r>
            <a:endParaRPr lang="en-US" altLang="zh-TW" sz="2000" b="1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Step 2: set CYPRESS_INSTALL_BINARY=$</a:t>
            </a:r>
            <a:r>
              <a:rPr lang="en-US" altLang="ko-KR" sz="2000" b="1" i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your_folder_path</a:t>
            </a:r>
            <a:r>
              <a:rPr lang="en-US" altLang="ko-KR" sz="20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/cypress.zip</a:t>
            </a:r>
            <a:endParaRPr lang="en-US" altLang="ko-KR" sz="2400" b="1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D93D16-00DA-4970-9FB1-D90AE27F5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3" t="-10827" b="1"/>
          <a:stretch/>
        </p:blipFill>
        <p:spPr>
          <a:xfrm>
            <a:off x="1437930" y="5487668"/>
            <a:ext cx="9316139" cy="5109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B57CE80-EB9B-4BA9-9924-E9C52251C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440" y="2152481"/>
            <a:ext cx="1500734" cy="152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72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D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735040" y="1567694"/>
            <a:ext cx="10866409" cy="4957462"/>
          </a:xfrm>
          <a:prstGeom prst="roundRect">
            <a:avLst>
              <a:gd name="adj" fmla="val 864"/>
            </a:avLst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98872" y="327280"/>
            <a:ext cx="5394256" cy="916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Step 3: </a:t>
            </a: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安裝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 Cypress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35040" y="1569233"/>
            <a:ext cx="10866409" cy="4957462"/>
          </a:xfrm>
          <a:prstGeom prst="roundRect">
            <a:avLst>
              <a:gd name="adj" fmla="val 864"/>
            </a:avLst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7" name="직사각형 135">
            <a:extLst>
              <a:ext uri="{FF2B5EF4-FFF2-40B4-BE49-F238E27FC236}">
                <a16:creationId xmlns:a16="http://schemas.microsoft.com/office/drawing/2014/main" id="{5CBC6926-5909-4D2B-BADD-D07908070DFD}"/>
              </a:ext>
            </a:extLst>
          </p:cNvPr>
          <p:cNvSpPr/>
          <p:nvPr/>
        </p:nvSpPr>
        <p:spPr>
          <a:xfrm>
            <a:off x="337278" y="1254437"/>
            <a:ext cx="1004341" cy="6614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03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45430" y="2050205"/>
            <a:ext cx="10111529" cy="262802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err="1">
                <a:solidFill>
                  <a:srgbClr val="FFC000"/>
                </a:solidFill>
              </a:rPr>
              <a:t>npm</a:t>
            </a:r>
            <a:r>
              <a:rPr lang="en-US" altLang="ko-KR" sz="3200" b="1" dirty="0">
                <a:solidFill>
                  <a:srgbClr val="FFC000"/>
                </a:solidFill>
              </a:rPr>
              <a:t> install cypress –D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一般正常使用外部</a:t>
            </a:r>
            <a:r>
              <a:rPr lang="en-US" altLang="zh-TW" sz="2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npm</a:t>
            </a: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zh-TW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repository</a:t>
            </a: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環境，可以直接執行</a:t>
            </a:r>
            <a:r>
              <a:rPr lang="en-US" altLang="zh-TW" sz="2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npm</a:t>
            </a:r>
            <a:r>
              <a:rPr lang="en-US" altLang="zh-TW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install cypress</a:t>
            </a: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語法</a:t>
            </a:r>
            <a:endParaRPr lang="en-US" altLang="zh-TW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記得加上</a:t>
            </a:r>
            <a:r>
              <a:rPr lang="en-US" altLang="zh-TW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--save-dev or -D</a:t>
            </a: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，因為</a:t>
            </a:r>
            <a:r>
              <a:rPr lang="en-US" altLang="zh-TW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Cypress</a:t>
            </a: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是測試使用的</a:t>
            </a:r>
            <a:r>
              <a:rPr lang="en-US" altLang="zh-TW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lib</a:t>
            </a: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，只需要安裝在</a:t>
            </a:r>
            <a:r>
              <a:rPr lang="en-US" altLang="zh-TW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dev</a:t>
            </a: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環境</a:t>
            </a:r>
            <a:endParaRPr lang="en-US" altLang="zh-TW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Step 1: </a:t>
            </a:r>
            <a:r>
              <a:rPr lang="zh-TW" altLang="en-US" sz="20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執行</a:t>
            </a:r>
            <a:r>
              <a:rPr lang="en-US" altLang="zh-TW" sz="2000" b="1" i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npm</a:t>
            </a:r>
            <a:r>
              <a:rPr lang="zh-TW" altLang="en-US" sz="20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zh-TW" sz="20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install</a:t>
            </a:r>
            <a:r>
              <a:rPr lang="zh-TW" altLang="en-US" sz="20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zh-TW" sz="20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cypress</a:t>
            </a:r>
            <a:r>
              <a:rPr lang="zh-TW" altLang="en-US" sz="20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zh-TW" sz="20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--save-dev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12B9E4-28A5-48B7-A21B-FB7608355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4860610"/>
            <a:ext cx="3895725" cy="723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DDFE9AB-278D-4707-90EC-A6F4032C5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235" y="4122422"/>
            <a:ext cx="3708331" cy="221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42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D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735040" y="1567694"/>
            <a:ext cx="10866409" cy="4957462"/>
          </a:xfrm>
          <a:prstGeom prst="roundRect">
            <a:avLst>
              <a:gd name="adj" fmla="val 864"/>
            </a:avLst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98872" y="327280"/>
            <a:ext cx="5394256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TW" sz="4000" b="1" dirty="0">
                <a:solidFill>
                  <a:prstClr val="white"/>
                </a:solidFill>
              </a:rPr>
              <a:t>Step 3: </a:t>
            </a:r>
            <a:r>
              <a:rPr lang="zh-TW" altLang="en-US" sz="4000" b="1" dirty="0">
                <a:solidFill>
                  <a:prstClr val="white"/>
                </a:solidFill>
              </a:rPr>
              <a:t>安裝</a:t>
            </a:r>
            <a:r>
              <a:rPr lang="en-US" altLang="ko-KR" sz="4000" b="1" dirty="0">
                <a:solidFill>
                  <a:prstClr val="white"/>
                </a:solidFill>
              </a:rPr>
              <a:t> Cypress</a:t>
            </a:r>
            <a:endParaRPr lang="en-US" altLang="ko-KR" sz="4800" b="1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35040" y="1569233"/>
            <a:ext cx="10866409" cy="4957462"/>
          </a:xfrm>
          <a:prstGeom prst="roundRect">
            <a:avLst>
              <a:gd name="adj" fmla="val 864"/>
            </a:avLst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7" name="직사각형 135">
            <a:extLst>
              <a:ext uri="{FF2B5EF4-FFF2-40B4-BE49-F238E27FC236}">
                <a16:creationId xmlns:a16="http://schemas.microsoft.com/office/drawing/2014/main" id="{5CBC6926-5909-4D2B-BADD-D07908070DFD}"/>
              </a:ext>
            </a:extLst>
          </p:cNvPr>
          <p:cNvSpPr/>
          <p:nvPr/>
        </p:nvSpPr>
        <p:spPr>
          <a:xfrm>
            <a:off x="337278" y="1254437"/>
            <a:ext cx="1004341" cy="6614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03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45430" y="2050205"/>
            <a:ext cx="10111529" cy="19550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err="1">
                <a:solidFill>
                  <a:srgbClr val="FFC000"/>
                </a:solidFill>
              </a:rPr>
              <a:t>npm</a:t>
            </a:r>
            <a:r>
              <a:rPr lang="en-US" altLang="ko-KR" sz="3200" b="1" dirty="0">
                <a:solidFill>
                  <a:srgbClr val="FFC000"/>
                </a:solidFill>
              </a:rPr>
              <a:t> install cypress –D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但在網路控管比較嚴謹的環境，安裝方式改成</a:t>
            </a:r>
            <a:r>
              <a:rPr lang="en-US" altLang="zh-TW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local</a:t>
            </a: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zh-TW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cypress zip (</a:t>
            </a: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剛剛步驟</a:t>
            </a:r>
            <a:r>
              <a:rPr lang="en-US" altLang="zh-TW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</a:t>
            </a: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做的設定</a:t>
            </a:r>
            <a:r>
              <a:rPr lang="en-US" altLang="zh-TW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來安裝</a:t>
            </a:r>
            <a:endParaRPr lang="en-US" altLang="zh-TW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rgbClr val="FFC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8FDCA1-3A65-40E8-AF54-A2745EA6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56" y="3419116"/>
            <a:ext cx="4715858" cy="3181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1743C34-4FC7-4244-A692-1252E7E491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194" y="3419115"/>
            <a:ext cx="4891793" cy="288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1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D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735040" y="1567694"/>
            <a:ext cx="10866409" cy="4957462"/>
          </a:xfrm>
          <a:prstGeom prst="roundRect">
            <a:avLst>
              <a:gd name="adj" fmla="val 864"/>
            </a:avLst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20977" y="180288"/>
            <a:ext cx="6313746" cy="916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Step 4: </a:t>
            </a:r>
            <a:r>
              <a:rPr lang="zh-TW" altLang="en-US" sz="4000" b="1" dirty="0">
                <a:solidFill>
                  <a:prstClr val="white"/>
                </a:solidFill>
                <a:latin typeface="Calibri"/>
                <a:ea typeface="微軟正黑體"/>
              </a:rPr>
              <a:t>開啟</a:t>
            </a:r>
            <a:r>
              <a:rPr lang="en-US" altLang="zh-TW" sz="4000" b="1" dirty="0">
                <a:solidFill>
                  <a:prstClr val="white"/>
                </a:solidFill>
                <a:latin typeface="Calibri"/>
                <a:ea typeface="微軟正黑體"/>
              </a:rPr>
              <a:t>C</a:t>
            </a:r>
            <a:r>
              <a:rPr kumimoji="0" lang="en-US" altLang="zh-TW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ypress</a:t>
            </a: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測試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35040" y="1569233"/>
            <a:ext cx="10866409" cy="4957462"/>
          </a:xfrm>
          <a:prstGeom prst="roundRect">
            <a:avLst>
              <a:gd name="adj" fmla="val 864"/>
            </a:avLst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7" name="직사각형 135">
            <a:extLst>
              <a:ext uri="{FF2B5EF4-FFF2-40B4-BE49-F238E27FC236}">
                <a16:creationId xmlns:a16="http://schemas.microsoft.com/office/drawing/2014/main" id="{5CBC6926-5909-4D2B-BADD-D07908070DFD}"/>
              </a:ext>
            </a:extLst>
          </p:cNvPr>
          <p:cNvSpPr/>
          <p:nvPr/>
        </p:nvSpPr>
        <p:spPr>
          <a:xfrm>
            <a:off x="337278" y="1254437"/>
            <a:ext cx="1004341" cy="661415"/>
          </a:xfrm>
          <a:prstGeom prst="rect">
            <a:avLst/>
          </a:prstGeom>
          <a:solidFill>
            <a:srgbClr val="62A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04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45431" y="2050205"/>
            <a:ext cx="5217210" cy="30916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err="1">
                <a:solidFill>
                  <a:srgbClr val="62A2CA"/>
                </a:solidFill>
              </a:rPr>
              <a:t>npm</a:t>
            </a:r>
            <a:r>
              <a:rPr lang="en-US" altLang="ko-KR" sz="3200" b="1" dirty="0">
                <a:solidFill>
                  <a:srgbClr val="62A2CA"/>
                </a:solidFill>
              </a:rPr>
              <a:t> run </a:t>
            </a:r>
            <a:r>
              <a:rPr lang="en-US" altLang="ko-KR" sz="3200" b="1" dirty="0" err="1">
                <a:solidFill>
                  <a:srgbClr val="62A2CA"/>
                </a:solidFill>
              </a:rPr>
              <a:t>cy</a:t>
            </a:r>
            <a:r>
              <a:rPr lang="en-US" altLang="zh-TW" sz="3200" b="1" dirty="0" err="1">
                <a:solidFill>
                  <a:srgbClr val="62A2CA"/>
                </a:solidFill>
              </a:rPr>
              <a:t>:open</a:t>
            </a:r>
            <a:endParaRPr lang="en-US" altLang="zh-TW" sz="3200" b="1" dirty="0">
              <a:solidFill>
                <a:srgbClr val="62A2CA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在</a:t>
            </a:r>
            <a:r>
              <a:rPr lang="en-US" altLang="zh-TW" sz="2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package.json</a:t>
            </a: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裡面新增</a:t>
            </a:r>
            <a:r>
              <a:rPr lang="en-US" altLang="zh-TW" sz="2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npm</a:t>
            </a:r>
            <a:r>
              <a:rPr lang="en-US" altLang="zh-TW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script</a:t>
            </a: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指令來開啟</a:t>
            </a:r>
            <a:r>
              <a:rPr lang="en-US" altLang="zh-TW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Cypress Test Runner</a:t>
            </a: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Script name:</a:t>
            </a:r>
            <a:r>
              <a:rPr lang="zh-TW" altLang="en-US" sz="20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可以任意制定，範例是</a:t>
            </a:r>
            <a:r>
              <a:rPr lang="en-US" altLang="zh-TW" sz="2000" b="1" i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cy:open</a:t>
            </a:r>
            <a:endParaRPr lang="en-US" altLang="zh-TW" sz="2000" b="1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Script</a:t>
            </a:r>
            <a:r>
              <a:rPr lang="zh-TW" altLang="en-US" sz="20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執行內容為</a:t>
            </a:r>
            <a:r>
              <a:rPr lang="en-US" altLang="zh-TW" sz="20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zh-TW" altLang="en-US" sz="20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zh-TW" sz="20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cypress open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0B57FAD-BCD9-483C-ACDB-3C3BF79A1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" r="29146"/>
          <a:stretch/>
        </p:blipFill>
        <p:spPr>
          <a:xfrm>
            <a:off x="7319466" y="3027716"/>
            <a:ext cx="3968923" cy="332071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AC8CB21-9705-4180-B2D4-AAA0A0F3609A}"/>
              </a:ext>
            </a:extLst>
          </p:cNvPr>
          <p:cNvSpPr/>
          <p:nvPr/>
        </p:nvSpPr>
        <p:spPr>
          <a:xfrm>
            <a:off x="8148681" y="4402067"/>
            <a:ext cx="2896948" cy="7397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776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D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735040" y="1567694"/>
            <a:ext cx="10866409" cy="4957462"/>
          </a:xfrm>
          <a:prstGeom prst="roundRect">
            <a:avLst>
              <a:gd name="adj" fmla="val 864"/>
            </a:avLst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20977" y="180288"/>
            <a:ext cx="6313746" cy="916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Step 4: </a:t>
            </a:r>
            <a:r>
              <a:rPr lang="zh-TW" altLang="en-US" sz="4000" b="1" dirty="0">
                <a:solidFill>
                  <a:prstClr val="white"/>
                </a:solidFill>
                <a:latin typeface="Calibri"/>
                <a:ea typeface="微軟正黑體"/>
              </a:rPr>
              <a:t>開啟</a:t>
            </a:r>
            <a:r>
              <a:rPr lang="en-US" altLang="zh-TW" sz="4000" b="1" dirty="0">
                <a:solidFill>
                  <a:prstClr val="white"/>
                </a:solidFill>
                <a:latin typeface="Calibri"/>
                <a:ea typeface="微軟正黑體"/>
              </a:rPr>
              <a:t>C</a:t>
            </a:r>
            <a:r>
              <a:rPr kumimoji="0" lang="en-US" altLang="zh-TW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ypress</a:t>
            </a: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測試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35040" y="1569233"/>
            <a:ext cx="10866409" cy="4957462"/>
          </a:xfrm>
          <a:prstGeom prst="roundRect">
            <a:avLst>
              <a:gd name="adj" fmla="val 864"/>
            </a:avLst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7" name="직사각형 135">
            <a:extLst>
              <a:ext uri="{FF2B5EF4-FFF2-40B4-BE49-F238E27FC236}">
                <a16:creationId xmlns:a16="http://schemas.microsoft.com/office/drawing/2014/main" id="{5CBC6926-5909-4D2B-BADD-D07908070DFD}"/>
              </a:ext>
            </a:extLst>
          </p:cNvPr>
          <p:cNvSpPr/>
          <p:nvPr/>
        </p:nvSpPr>
        <p:spPr>
          <a:xfrm>
            <a:off x="337278" y="1254437"/>
            <a:ext cx="1004341" cy="661415"/>
          </a:xfrm>
          <a:prstGeom prst="rect">
            <a:avLst/>
          </a:prstGeom>
          <a:solidFill>
            <a:srgbClr val="62A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04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45431" y="2050205"/>
            <a:ext cx="9764934" cy="17066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err="1">
                <a:solidFill>
                  <a:srgbClr val="62A2CA"/>
                </a:solidFill>
              </a:rPr>
              <a:t>npm</a:t>
            </a:r>
            <a:r>
              <a:rPr lang="en-US" altLang="ko-KR" sz="3200" b="1" dirty="0">
                <a:solidFill>
                  <a:srgbClr val="62A2CA"/>
                </a:solidFill>
              </a:rPr>
              <a:t> run </a:t>
            </a:r>
            <a:r>
              <a:rPr lang="en-US" altLang="ko-KR" sz="3200" b="1" dirty="0" err="1">
                <a:solidFill>
                  <a:srgbClr val="62A2CA"/>
                </a:solidFill>
              </a:rPr>
              <a:t>cy</a:t>
            </a:r>
            <a:r>
              <a:rPr lang="en-US" altLang="zh-TW" sz="3200" b="1" dirty="0" err="1">
                <a:solidFill>
                  <a:srgbClr val="62A2CA"/>
                </a:solidFill>
              </a:rPr>
              <a:t>:open</a:t>
            </a:r>
            <a:endParaRPr lang="en-US" altLang="zh-TW" sz="3200" b="1" dirty="0">
              <a:solidFill>
                <a:srgbClr val="62A2CA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之後在</a:t>
            </a:r>
            <a:r>
              <a:rPr lang="en-US" altLang="zh-TW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project</a:t>
            </a: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zh-TW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root</a:t>
            </a: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下可以執行</a:t>
            </a:r>
            <a:r>
              <a:rPr lang="en-US" altLang="zh-TW" sz="2000" b="1" i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npm</a:t>
            </a:r>
            <a:r>
              <a:rPr lang="en-US" altLang="zh-TW" sz="20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run </a:t>
            </a:r>
            <a:r>
              <a:rPr lang="en-US" altLang="zh-TW" sz="2000" b="1" i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cy:open</a:t>
            </a:r>
            <a:endParaRPr lang="en-US" altLang="zh-TW" sz="2000" b="1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就會開啟</a:t>
            </a:r>
            <a:r>
              <a:rPr lang="en-US" altLang="zh-TW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Cypress</a:t>
            </a: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zh-TW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Test</a:t>
            </a:r>
            <a:r>
              <a:rPr lang="zh-TW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zh-TW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Runner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F6C963-238C-4C44-85E1-4DE6EEE63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58" y="4017303"/>
            <a:ext cx="5532813" cy="8459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7B86984-306B-4991-92D9-71AA6D11E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49" y="4017303"/>
            <a:ext cx="4637011" cy="22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68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">
            <a:extLst>
              <a:ext uri="{FF2B5EF4-FFF2-40B4-BE49-F238E27FC236}">
                <a16:creationId xmlns:a16="http://schemas.microsoft.com/office/drawing/2014/main" id="{1F23EAAC-7721-4C34-87A8-444AB47DD171}"/>
              </a:ext>
            </a:extLst>
          </p:cNvPr>
          <p:cNvSpPr/>
          <p:nvPr/>
        </p:nvSpPr>
        <p:spPr>
          <a:xfrm>
            <a:off x="22" y="-19050"/>
            <a:ext cx="12190413" cy="873252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42" name="직사각형 113">
            <a:extLst>
              <a:ext uri="{FF2B5EF4-FFF2-40B4-BE49-F238E27FC236}">
                <a16:creationId xmlns:a16="http://schemas.microsoft.com/office/drawing/2014/main" id="{6E3C4E99-7D62-4AFA-8B70-5B947135683C}"/>
              </a:ext>
            </a:extLst>
          </p:cNvPr>
          <p:cNvSpPr/>
          <p:nvPr/>
        </p:nvSpPr>
        <p:spPr>
          <a:xfrm>
            <a:off x="286148" y="80714"/>
            <a:ext cx="115117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400" b="1" dirty="0">
                <a:solidFill>
                  <a:prstClr val="white"/>
                </a:solidFill>
                <a:ea typeface="微軟正黑體" panose="020B0604030504040204" pitchFamily="34" charset="-120"/>
              </a:rPr>
              <a:t>Install Step</a:t>
            </a:r>
            <a:r>
              <a:rPr lang="zh-TW" altLang="en-US" sz="4400" b="1" dirty="0">
                <a:solidFill>
                  <a:prstClr val="white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prstClr val="white"/>
                </a:solidFill>
                <a:ea typeface="微軟正黑體" panose="020B0604030504040204" pitchFamily="34" charset="-120"/>
              </a:rPr>
              <a:t>Summary</a:t>
            </a:r>
            <a:endParaRPr lang="en-US" altLang="ko-KR" sz="4400" b="1" dirty="0">
              <a:solidFill>
                <a:prstClr val="white"/>
              </a:solidFill>
              <a:ea typeface="微軟正黑體" panose="020B0604030504040204" pitchFamily="34" charset="-120"/>
            </a:endParaRPr>
          </a:p>
        </p:txBody>
      </p:sp>
      <p:sp>
        <p:nvSpPr>
          <p:cNvPr id="44" name="직사각형 135">
            <a:extLst>
              <a:ext uri="{FF2B5EF4-FFF2-40B4-BE49-F238E27FC236}">
                <a16:creationId xmlns:a16="http://schemas.microsoft.com/office/drawing/2014/main" id="{6D39F8FE-27BA-46C6-A364-E37AA85F17C2}"/>
              </a:ext>
            </a:extLst>
          </p:cNvPr>
          <p:cNvSpPr/>
          <p:nvPr/>
        </p:nvSpPr>
        <p:spPr>
          <a:xfrm>
            <a:off x="677023" y="1359633"/>
            <a:ext cx="601500" cy="540000"/>
          </a:xfrm>
          <a:prstGeom prst="rect">
            <a:avLst/>
          </a:prstGeom>
          <a:solidFill>
            <a:srgbClr val="E16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r>
              <a:rPr lang="en-US" altLang="ko-KR" sz="2800" b="1" dirty="0">
                <a:solidFill>
                  <a:prstClr val="white"/>
                </a:solidFill>
              </a:rPr>
              <a:t>01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46" name="직사각형 140">
            <a:extLst>
              <a:ext uri="{FF2B5EF4-FFF2-40B4-BE49-F238E27FC236}">
                <a16:creationId xmlns:a16="http://schemas.microsoft.com/office/drawing/2014/main" id="{357EB9C3-0C61-49F6-B4DC-C46C8B26F669}"/>
              </a:ext>
            </a:extLst>
          </p:cNvPr>
          <p:cNvSpPr/>
          <p:nvPr/>
        </p:nvSpPr>
        <p:spPr>
          <a:xfrm>
            <a:off x="1667065" y="1015868"/>
            <a:ext cx="9966292" cy="1017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150000"/>
              </a:lnSpc>
            </a:pPr>
            <a:r>
              <a:rPr lang="en-US" altLang="ko-KR" sz="2400" b="1" dirty="0" err="1">
                <a:solidFill>
                  <a:srgbClr val="E16074"/>
                </a:solidFill>
              </a:rPr>
              <a:t>npm</a:t>
            </a:r>
            <a:r>
              <a:rPr lang="en-US" altLang="ko-KR" sz="2400" b="1" dirty="0">
                <a:solidFill>
                  <a:srgbClr val="E16074"/>
                </a:solidFill>
              </a:rPr>
              <a:t> </a:t>
            </a:r>
            <a:r>
              <a:rPr lang="en-US" altLang="ko-KR" sz="2400" b="1" dirty="0" err="1">
                <a:solidFill>
                  <a:srgbClr val="E16074"/>
                </a:solidFill>
              </a:rPr>
              <a:t>init</a:t>
            </a:r>
            <a:r>
              <a:rPr lang="en-US" altLang="ko-KR" sz="2400" b="1" dirty="0">
                <a:solidFill>
                  <a:srgbClr val="E16074"/>
                </a:solidFill>
              </a:rPr>
              <a:t>   </a:t>
            </a:r>
          </a:p>
          <a:p>
            <a:pPr defTabSz="914400" latinLnBrk="1">
              <a:lnSpc>
                <a:spcPct val="150000"/>
              </a:lnSpc>
            </a:pP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不是</a:t>
            </a:r>
            <a:r>
              <a:rPr lang="en-US" altLang="zh-TW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npm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管理的前端架構，建一個專案資料夾之後，在資料夾內執行</a:t>
            </a:r>
            <a:r>
              <a:rPr lang="en-US" altLang="zh-TW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npm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zh-TW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init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</a:rPr>
              <a:t>-y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8" name="직사각형 146">
            <a:extLst>
              <a:ext uri="{FF2B5EF4-FFF2-40B4-BE49-F238E27FC236}">
                <a16:creationId xmlns:a16="http://schemas.microsoft.com/office/drawing/2014/main" id="{CFAA7300-FADC-4AD7-B15E-7E7030947610}"/>
              </a:ext>
            </a:extLst>
          </p:cNvPr>
          <p:cNvSpPr/>
          <p:nvPr/>
        </p:nvSpPr>
        <p:spPr>
          <a:xfrm>
            <a:off x="677023" y="3954562"/>
            <a:ext cx="601500" cy="54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r>
              <a:rPr lang="en-US" altLang="ko-KR" sz="2800" b="1" dirty="0">
                <a:solidFill>
                  <a:prstClr val="white"/>
                </a:solidFill>
              </a:rPr>
              <a:t>03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50" name="직사각형 148">
            <a:extLst>
              <a:ext uri="{FF2B5EF4-FFF2-40B4-BE49-F238E27FC236}">
                <a16:creationId xmlns:a16="http://schemas.microsoft.com/office/drawing/2014/main" id="{605E6C63-B523-4B6F-89F9-8D2019C8E887}"/>
              </a:ext>
            </a:extLst>
          </p:cNvPr>
          <p:cNvSpPr/>
          <p:nvPr/>
        </p:nvSpPr>
        <p:spPr>
          <a:xfrm>
            <a:off x="1667065" y="3619788"/>
            <a:ext cx="10759605" cy="1017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150000"/>
              </a:lnSpc>
            </a:pPr>
            <a:r>
              <a:rPr lang="en-US" altLang="ko-KR" sz="2400" b="1" dirty="0" err="1">
                <a:solidFill>
                  <a:srgbClr val="FFC000"/>
                </a:solidFill>
              </a:rPr>
              <a:t>npm</a:t>
            </a:r>
            <a:r>
              <a:rPr lang="en-US" altLang="ko-KR" sz="2400" b="1" dirty="0">
                <a:solidFill>
                  <a:srgbClr val="FFC000"/>
                </a:solidFill>
              </a:rPr>
              <a:t> install cypress –D</a:t>
            </a:r>
            <a:r>
              <a:rPr lang="zh-TW" altLang="en-US" sz="2400" b="1" dirty="0">
                <a:solidFill>
                  <a:srgbClr val="FFC000"/>
                </a:solidFill>
              </a:rPr>
              <a:t>  </a:t>
            </a:r>
            <a:endParaRPr lang="en-US" altLang="zh-TW" sz="2400" b="1" dirty="0">
              <a:solidFill>
                <a:srgbClr val="FFC000"/>
              </a:solidFill>
            </a:endParaRPr>
          </a:p>
          <a:p>
            <a:pPr defTabSz="914400" latinLnBrk="1">
              <a:lnSpc>
                <a:spcPct val="150000"/>
              </a:lnSpc>
            </a:pP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在專案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project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內，執行</a:t>
            </a:r>
            <a:r>
              <a:rPr lang="en-US" altLang="zh-TW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npm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zh-TW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i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</a:rPr>
              <a:t> cypress –D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，安裝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</a:rPr>
              <a:t>Cypress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到你的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project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裡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4" name="직사각형 152">
            <a:extLst>
              <a:ext uri="{FF2B5EF4-FFF2-40B4-BE49-F238E27FC236}">
                <a16:creationId xmlns:a16="http://schemas.microsoft.com/office/drawing/2014/main" id="{E8547DCF-1E80-49CD-A67B-93FFFA68C348}"/>
              </a:ext>
            </a:extLst>
          </p:cNvPr>
          <p:cNvSpPr/>
          <p:nvPr/>
        </p:nvSpPr>
        <p:spPr>
          <a:xfrm>
            <a:off x="1667065" y="5075921"/>
            <a:ext cx="10130793" cy="1017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rgbClr val="62A2CA"/>
                </a:solidFill>
              </a:rPr>
              <a:t>npm</a:t>
            </a:r>
            <a:r>
              <a:rPr lang="en-US" altLang="ko-KR" sz="2400" b="1" dirty="0">
                <a:solidFill>
                  <a:srgbClr val="62A2CA"/>
                </a:solidFill>
              </a:rPr>
              <a:t> run </a:t>
            </a:r>
            <a:r>
              <a:rPr lang="en-US" altLang="ko-KR" sz="2400" b="1" dirty="0" err="1">
                <a:solidFill>
                  <a:srgbClr val="62A2CA"/>
                </a:solidFill>
              </a:rPr>
              <a:t>cy</a:t>
            </a:r>
            <a:r>
              <a:rPr lang="en-US" altLang="zh-TW" sz="2400" b="1" dirty="0" err="1">
                <a:solidFill>
                  <a:srgbClr val="62A2CA"/>
                </a:solidFill>
              </a:rPr>
              <a:t>:open</a:t>
            </a:r>
            <a:r>
              <a:rPr lang="en-US" altLang="zh-TW" sz="2400" b="1" dirty="0">
                <a:solidFill>
                  <a:srgbClr val="62A2CA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在</a:t>
            </a:r>
            <a:r>
              <a:rPr lang="en-US" altLang="zh-TW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package.json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內設定開啟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</a:rPr>
              <a:t>Cypress Test Runner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的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</a:rPr>
              <a:t>script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，之後就能在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</a:rPr>
              <a:t>root folder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執行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8" name="직사각형 156">
            <a:extLst>
              <a:ext uri="{FF2B5EF4-FFF2-40B4-BE49-F238E27FC236}">
                <a16:creationId xmlns:a16="http://schemas.microsoft.com/office/drawing/2014/main" id="{7EA7F06D-47EF-4DAC-B985-8624234561DE}"/>
              </a:ext>
            </a:extLst>
          </p:cNvPr>
          <p:cNvSpPr/>
          <p:nvPr/>
        </p:nvSpPr>
        <p:spPr>
          <a:xfrm>
            <a:off x="1667065" y="2291281"/>
            <a:ext cx="10759605" cy="1017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CYPRESS_INSTALL_BINARY 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在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</a:rPr>
              <a:t>GG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內先下載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</a:rPr>
              <a:t>cypress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</a:rPr>
              <a:t>zip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檔，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</a:rPr>
              <a:t>set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CYPRESS_INSTALL_BINARY=local zip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</a:rPr>
              <a:t>path 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0" name="직사각형 154">
            <a:extLst>
              <a:ext uri="{FF2B5EF4-FFF2-40B4-BE49-F238E27FC236}">
                <a16:creationId xmlns:a16="http://schemas.microsoft.com/office/drawing/2014/main" id="{01DD714F-5089-4F42-87A5-B75F0EEC83CB}"/>
              </a:ext>
            </a:extLst>
          </p:cNvPr>
          <p:cNvSpPr/>
          <p:nvPr/>
        </p:nvSpPr>
        <p:spPr>
          <a:xfrm>
            <a:off x="677023" y="2604949"/>
            <a:ext cx="601500" cy="54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r>
              <a:rPr lang="en-US" altLang="ko-KR" sz="2800" b="1" dirty="0">
                <a:solidFill>
                  <a:prstClr val="white"/>
                </a:solidFill>
              </a:rPr>
              <a:t>02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31" name="직사각형 150">
            <a:extLst>
              <a:ext uri="{FF2B5EF4-FFF2-40B4-BE49-F238E27FC236}">
                <a16:creationId xmlns:a16="http://schemas.microsoft.com/office/drawing/2014/main" id="{C1A091D9-7E56-44C6-A2BA-54414E8023B9}"/>
              </a:ext>
            </a:extLst>
          </p:cNvPr>
          <p:cNvSpPr/>
          <p:nvPr/>
        </p:nvSpPr>
        <p:spPr>
          <a:xfrm>
            <a:off x="696106" y="5406203"/>
            <a:ext cx="601500" cy="540000"/>
          </a:xfrm>
          <a:prstGeom prst="rect">
            <a:avLst/>
          </a:prstGeom>
          <a:solidFill>
            <a:srgbClr val="62A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r>
              <a:rPr lang="en-US" altLang="ko-KR" sz="2800" b="1" dirty="0">
                <a:solidFill>
                  <a:prstClr val="white"/>
                </a:solidFill>
              </a:rPr>
              <a:t>04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205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4">
            <a:extLst>
              <a:ext uri="{FF2B5EF4-FFF2-40B4-BE49-F238E27FC236}">
                <a16:creationId xmlns:a16="http://schemas.microsoft.com/office/drawing/2014/main" id="{90516249-7CD2-43D1-A23E-DBF709F0745F}"/>
              </a:ext>
            </a:extLst>
          </p:cNvPr>
          <p:cNvSpPr/>
          <p:nvPr/>
        </p:nvSpPr>
        <p:spPr>
          <a:xfrm>
            <a:off x="22" y="-19050"/>
            <a:ext cx="12190413" cy="68770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098160-6A37-4F36-837D-741A54B8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904" y="-19050"/>
            <a:ext cx="9004351" cy="68770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41104C7-D00B-4EC7-BD57-0A4F2C56793C}"/>
              </a:ext>
            </a:extLst>
          </p:cNvPr>
          <p:cNvSpPr txBox="1"/>
          <p:nvPr/>
        </p:nvSpPr>
        <p:spPr>
          <a:xfrm>
            <a:off x="7857367" y="4620552"/>
            <a:ext cx="4334634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請打開範例專案中的</a:t>
            </a:r>
            <a:r>
              <a:rPr lang="en-US" altLang="zh-TW" dirty="0">
                <a:solidFill>
                  <a:schemeClr val="bg1"/>
                </a:solidFill>
              </a:rPr>
              <a:t>exercise-1</a:t>
            </a:r>
            <a:r>
              <a:rPr lang="zh-TW" altLang="en-US" dirty="0">
                <a:solidFill>
                  <a:schemeClr val="bg1"/>
                </a:solidFill>
              </a:rPr>
              <a:t>資料夾，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裡面的</a:t>
            </a:r>
            <a:r>
              <a:rPr lang="en-US" altLang="zh-TW" dirty="0">
                <a:solidFill>
                  <a:schemeClr val="bg1"/>
                </a:solidFill>
              </a:rPr>
              <a:t>README.md</a:t>
            </a:r>
            <a:r>
              <a:rPr lang="zh-TW" altLang="en-US" dirty="0">
                <a:solidFill>
                  <a:schemeClr val="bg1"/>
                </a:solidFill>
              </a:rPr>
              <a:t>有詳細步驟說明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en-US" altLang="zh-TW" dirty="0" err="1">
                <a:solidFill>
                  <a:schemeClr val="bg1"/>
                </a:solidFill>
              </a:rPr>
              <a:t>ctrl+shift+v</a:t>
            </a:r>
            <a:r>
              <a:rPr lang="zh-TW" altLang="en-US" dirty="0">
                <a:solidFill>
                  <a:schemeClr val="bg1"/>
                </a:solidFill>
              </a:rPr>
              <a:t>，可以</a:t>
            </a:r>
            <a:r>
              <a:rPr lang="en-US" altLang="zh-TW" dirty="0">
                <a:solidFill>
                  <a:schemeClr val="bg1"/>
                </a:solidFill>
              </a:rPr>
              <a:t>preview markdown file)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737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4">
            <a:extLst>
              <a:ext uri="{FF2B5EF4-FFF2-40B4-BE49-F238E27FC236}">
                <a16:creationId xmlns:a16="http://schemas.microsoft.com/office/drawing/2014/main" id="{8FA82EAD-1356-4C06-B255-8B4AAB3213D5}"/>
              </a:ext>
            </a:extLst>
          </p:cNvPr>
          <p:cNvSpPr/>
          <p:nvPr/>
        </p:nvSpPr>
        <p:spPr>
          <a:xfrm>
            <a:off x="22" y="-1905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8731FA3-32C8-4756-99BE-5CD7361EC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Cypress Project Structure</a:t>
            </a:r>
            <a:endParaRPr lang="zh-TW" altLang="en-US" dirty="0"/>
          </a:p>
        </p:txBody>
      </p:sp>
      <p:sp>
        <p:nvSpPr>
          <p:cNvPr id="6" name="직사각형 32">
            <a:extLst>
              <a:ext uri="{FF2B5EF4-FFF2-40B4-BE49-F238E27FC236}">
                <a16:creationId xmlns:a16="http://schemas.microsoft.com/office/drawing/2014/main" id="{B2105EB8-4063-4561-B22F-F54EA8A54CFC}"/>
              </a:ext>
            </a:extLst>
          </p:cNvPr>
          <p:cNvSpPr/>
          <p:nvPr/>
        </p:nvSpPr>
        <p:spPr>
          <a:xfrm>
            <a:off x="2567567" y="1180637"/>
            <a:ext cx="4445188" cy="975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400" b="1" dirty="0"/>
              <a:t>fixtures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TW" sz="1600" dirty="0">
                <a:latin typeface="Calibri"/>
                <a:ea typeface="微軟正黑體"/>
              </a:rPr>
              <a:t>Static resource and mock data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微軟正黑體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6D5C2B8-4DF9-4444-9182-0009EDECEC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28" y="2625317"/>
            <a:ext cx="1151029" cy="975908"/>
          </a:xfrm>
          <a:prstGeom prst="rect">
            <a:avLst/>
          </a:prstGeom>
        </p:spPr>
      </p:pic>
      <p:sp>
        <p:nvSpPr>
          <p:cNvPr id="13" name="직사각형 32">
            <a:extLst>
              <a:ext uri="{FF2B5EF4-FFF2-40B4-BE49-F238E27FC236}">
                <a16:creationId xmlns:a16="http://schemas.microsoft.com/office/drawing/2014/main" id="{0E632363-5D56-4C34-919C-B888BE10BD6F}"/>
              </a:ext>
            </a:extLst>
          </p:cNvPr>
          <p:cNvSpPr/>
          <p:nvPr/>
        </p:nvSpPr>
        <p:spPr>
          <a:xfrm>
            <a:off x="2567567" y="2625317"/>
            <a:ext cx="4445188" cy="975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400" b="1" dirty="0"/>
              <a:t>integrations</a:t>
            </a:r>
          </a:p>
          <a:p>
            <a:pPr lvl="0">
              <a:lnSpc>
                <a:spcPct val="150000"/>
              </a:lnSpc>
              <a:defRPr/>
            </a:pPr>
            <a:r>
              <a:rPr kumimoji="0" lang="zh-TW" alt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微軟正黑體"/>
              </a:rPr>
              <a:t>專案的測試程式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微軟正黑體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2078D9F-D1A3-4290-B323-523FC78526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77" y="4192976"/>
            <a:ext cx="988511" cy="838116"/>
          </a:xfrm>
          <a:prstGeom prst="rect">
            <a:avLst/>
          </a:prstGeom>
        </p:spPr>
      </p:pic>
      <p:sp>
        <p:nvSpPr>
          <p:cNvPr id="20" name="직사각형 32">
            <a:extLst>
              <a:ext uri="{FF2B5EF4-FFF2-40B4-BE49-F238E27FC236}">
                <a16:creationId xmlns:a16="http://schemas.microsoft.com/office/drawing/2014/main" id="{4EA46C2E-5C9A-4558-9716-D81214979BF4}"/>
              </a:ext>
            </a:extLst>
          </p:cNvPr>
          <p:cNvSpPr/>
          <p:nvPr/>
        </p:nvSpPr>
        <p:spPr>
          <a:xfrm>
            <a:off x="2567566" y="3988910"/>
            <a:ext cx="6357949" cy="975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400" b="1" dirty="0"/>
              <a:t>plugins</a:t>
            </a:r>
          </a:p>
          <a:p>
            <a:pPr lvl="0">
              <a:lnSpc>
                <a:spcPct val="150000"/>
              </a:lnSpc>
              <a:defRPr/>
            </a:pPr>
            <a:r>
              <a:rPr lang="zh-TW" altLang="en-US" sz="1600" dirty="0">
                <a:latin typeface="Calibri"/>
                <a:ea typeface="微軟正黑體"/>
              </a:rPr>
              <a:t>加上其他</a:t>
            </a:r>
            <a:r>
              <a:rPr lang="en-US" altLang="zh-TW" sz="1600" dirty="0">
                <a:latin typeface="Calibri"/>
                <a:ea typeface="微軟正黑體"/>
              </a:rPr>
              <a:t>lib</a:t>
            </a:r>
            <a:r>
              <a:rPr lang="zh-TW" altLang="en-US" sz="1600" dirty="0">
                <a:latin typeface="Calibri"/>
                <a:ea typeface="微軟正黑體"/>
              </a:rPr>
              <a:t>功能，</a:t>
            </a:r>
            <a:r>
              <a:rPr lang="en-US" altLang="zh-TW" sz="1600" dirty="0">
                <a:latin typeface="Calibri"/>
                <a:ea typeface="微軟正黑體"/>
              </a:rPr>
              <a:t>ex: </a:t>
            </a:r>
            <a:r>
              <a:rPr lang="en-US" altLang="zh-TW" sz="1600" dirty="0" err="1">
                <a:latin typeface="Calibri"/>
                <a:ea typeface="微軟正黑體"/>
              </a:rPr>
              <a:t>cumcuber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applitools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mochawesome</a:t>
            </a:r>
            <a:r>
              <a:rPr lang="en-US" altLang="zh-TW" sz="1600" dirty="0"/>
              <a:t> report… 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微軟正黑體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AEC8B880-4101-4BEB-9F47-6D24098A79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71" y="1180638"/>
            <a:ext cx="1151028" cy="975907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116B746-6455-4872-BE0C-851CF9E700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77" y="5622843"/>
            <a:ext cx="988511" cy="838116"/>
          </a:xfrm>
          <a:prstGeom prst="rect">
            <a:avLst/>
          </a:prstGeom>
        </p:spPr>
      </p:pic>
      <p:sp>
        <p:nvSpPr>
          <p:cNvPr id="26" name="직사각형 32">
            <a:extLst>
              <a:ext uri="{FF2B5EF4-FFF2-40B4-BE49-F238E27FC236}">
                <a16:creationId xmlns:a16="http://schemas.microsoft.com/office/drawing/2014/main" id="{9A7669BD-6782-4A48-B6D3-1E516FF02A04}"/>
              </a:ext>
            </a:extLst>
          </p:cNvPr>
          <p:cNvSpPr/>
          <p:nvPr/>
        </p:nvSpPr>
        <p:spPr>
          <a:xfrm>
            <a:off x="2567567" y="5429844"/>
            <a:ext cx="5265524" cy="975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400" b="1" dirty="0"/>
              <a:t>supports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TW" sz="1600" dirty="0"/>
              <a:t>Global </a:t>
            </a:r>
            <a:r>
              <a:rPr lang="zh-TW" altLang="en-US" sz="1600" dirty="0"/>
              <a:t>參數</a:t>
            </a:r>
            <a:r>
              <a:rPr lang="en-US" altLang="zh-TW" sz="1600" dirty="0"/>
              <a:t>, method</a:t>
            </a:r>
            <a:r>
              <a:rPr lang="zh-TW" altLang="en-US" sz="1600" dirty="0"/>
              <a:t>或是每個測試都需要用到的設定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微軟正黑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9E5AB2-09D8-4EA0-9CD1-4279B66DAB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5515" y="3340065"/>
            <a:ext cx="2806334" cy="306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1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2FB68CE-EE91-4B6F-A0B6-32F98C8D5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6854"/>
            <a:ext cx="10515600" cy="634459"/>
          </a:xfrm>
        </p:spPr>
        <p:txBody>
          <a:bodyPr>
            <a:noAutofit/>
          </a:bodyPr>
          <a:lstStyle/>
          <a:p>
            <a:r>
              <a:rPr lang="en-US" altLang="zh-TW" dirty="0"/>
              <a:t>Cypress Test Framework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E84FB6-129C-4152-8579-F08D81D110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82" y="2051065"/>
            <a:ext cx="1680600" cy="19121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F2E237F-6326-46D3-89FB-8B405B5BB2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111" y="2051065"/>
            <a:ext cx="1973777" cy="19737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69293D1-1624-4803-9D2C-2A3FE68F4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441" y="2051065"/>
            <a:ext cx="1973777" cy="1958235"/>
          </a:xfrm>
          <a:prstGeom prst="rect">
            <a:avLst/>
          </a:prstGeom>
        </p:spPr>
      </p:pic>
      <p:sp>
        <p:nvSpPr>
          <p:cNvPr id="26" name="직사각형 56">
            <a:extLst>
              <a:ext uri="{FF2B5EF4-FFF2-40B4-BE49-F238E27FC236}">
                <a16:creationId xmlns:a16="http://schemas.microsoft.com/office/drawing/2014/main" id="{DCFE5783-9C01-421C-926B-F3A1B2FA1C69}"/>
              </a:ext>
            </a:extLst>
          </p:cNvPr>
          <p:cNvSpPr/>
          <p:nvPr/>
        </p:nvSpPr>
        <p:spPr>
          <a:xfrm>
            <a:off x="1311967" y="4870728"/>
            <a:ext cx="1858833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Test Structure</a:t>
            </a:r>
            <a:endParaRPr kumimoji="0" lang="en-US" altLang="ko-KR" sz="2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28" name="직사각형 73">
            <a:extLst>
              <a:ext uri="{FF2B5EF4-FFF2-40B4-BE49-F238E27FC236}">
                <a16:creationId xmlns:a16="http://schemas.microsoft.com/office/drawing/2014/main" id="{D1BA6070-F2C2-409E-8474-20CDD13DF4EE}"/>
              </a:ext>
            </a:extLst>
          </p:cNvPr>
          <p:cNvSpPr/>
          <p:nvPr/>
        </p:nvSpPr>
        <p:spPr>
          <a:xfrm>
            <a:off x="5109111" y="4870728"/>
            <a:ext cx="1858833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Test Assertion</a:t>
            </a:r>
          </a:p>
        </p:txBody>
      </p:sp>
      <p:sp>
        <p:nvSpPr>
          <p:cNvPr id="29" name="직사각형 78">
            <a:extLst>
              <a:ext uri="{FF2B5EF4-FFF2-40B4-BE49-F238E27FC236}">
                <a16:creationId xmlns:a16="http://schemas.microsoft.com/office/drawing/2014/main" id="{D0D17600-78D0-4ECE-A6B9-199C64565492}"/>
              </a:ext>
            </a:extLst>
          </p:cNvPr>
          <p:cNvSpPr/>
          <p:nvPr/>
        </p:nvSpPr>
        <p:spPr>
          <a:xfrm>
            <a:off x="8983198" y="4986376"/>
            <a:ext cx="1657020" cy="427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>
                <a:solidFill>
                  <a:schemeClr val="bg1"/>
                </a:solidFill>
              </a:rPr>
              <a:t>Test double </a:t>
            </a:r>
          </a:p>
        </p:txBody>
      </p:sp>
      <p:cxnSp>
        <p:nvCxnSpPr>
          <p:cNvPr id="30" name="직선 연결선 3">
            <a:extLst>
              <a:ext uri="{FF2B5EF4-FFF2-40B4-BE49-F238E27FC236}">
                <a16:creationId xmlns:a16="http://schemas.microsoft.com/office/drawing/2014/main" id="{C949AF51-9F48-4A70-9F64-495C75BFD987}"/>
              </a:ext>
            </a:extLst>
          </p:cNvPr>
          <p:cNvCxnSpPr/>
          <p:nvPr/>
        </p:nvCxnSpPr>
        <p:spPr>
          <a:xfrm flipH="1">
            <a:off x="3988169" y="4342745"/>
            <a:ext cx="537028" cy="12800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81">
            <a:extLst>
              <a:ext uri="{FF2B5EF4-FFF2-40B4-BE49-F238E27FC236}">
                <a16:creationId xmlns:a16="http://schemas.microsoft.com/office/drawing/2014/main" id="{480F55A8-F9EA-4A78-9D8A-1EC9852700C5}"/>
              </a:ext>
            </a:extLst>
          </p:cNvPr>
          <p:cNvCxnSpPr/>
          <p:nvPr/>
        </p:nvCxnSpPr>
        <p:spPr>
          <a:xfrm flipH="1">
            <a:off x="7577728" y="4347128"/>
            <a:ext cx="537028" cy="12800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56">
            <a:extLst>
              <a:ext uri="{FF2B5EF4-FFF2-40B4-BE49-F238E27FC236}">
                <a16:creationId xmlns:a16="http://schemas.microsoft.com/office/drawing/2014/main" id="{E9ACB3B2-E8C3-4A7A-BE85-64A54608B978}"/>
              </a:ext>
            </a:extLst>
          </p:cNvPr>
          <p:cNvSpPr/>
          <p:nvPr/>
        </p:nvSpPr>
        <p:spPr>
          <a:xfrm>
            <a:off x="1312689" y="4227617"/>
            <a:ext cx="1858833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/>
                <a:ea typeface="微軟正黑體"/>
              </a:rPr>
              <a:t>Mocha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Calibri"/>
              <a:ea typeface="微軟正黑體"/>
            </a:endParaRPr>
          </a:p>
        </p:txBody>
      </p:sp>
      <p:sp>
        <p:nvSpPr>
          <p:cNvPr id="13" name="직사각형 56">
            <a:extLst>
              <a:ext uri="{FF2B5EF4-FFF2-40B4-BE49-F238E27FC236}">
                <a16:creationId xmlns:a16="http://schemas.microsoft.com/office/drawing/2014/main" id="{5F312C35-7D8E-47D5-86F1-A06623B0A0E1}"/>
              </a:ext>
            </a:extLst>
          </p:cNvPr>
          <p:cNvSpPr/>
          <p:nvPr/>
        </p:nvSpPr>
        <p:spPr>
          <a:xfrm>
            <a:off x="5224055" y="4192379"/>
            <a:ext cx="1858833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/>
                <a:ea typeface="微軟正黑體"/>
              </a:rPr>
              <a:t>Chai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Calibri"/>
              <a:ea typeface="微軟正黑體"/>
            </a:endParaRPr>
          </a:p>
        </p:txBody>
      </p:sp>
      <p:sp>
        <p:nvSpPr>
          <p:cNvPr id="16" name="직사각형 56">
            <a:extLst>
              <a:ext uri="{FF2B5EF4-FFF2-40B4-BE49-F238E27FC236}">
                <a16:creationId xmlns:a16="http://schemas.microsoft.com/office/drawing/2014/main" id="{10C7FB59-2CD0-4837-A857-919025F54663}"/>
              </a:ext>
            </a:extLst>
          </p:cNvPr>
          <p:cNvSpPr/>
          <p:nvPr/>
        </p:nvSpPr>
        <p:spPr>
          <a:xfrm>
            <a:off x="8724540" y="4227617"/>
            <a:ext cx="1858833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Calibri"/>
                <a:ea typeface="微軟正黑體"/>
              </a:rPr>
              <a:t>Sinon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Calibri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110924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4">
            <a:extLst>
              <a:ext uri="{FF2B5EF4-FFF2-40B4-BE49-F238E27FC236}">
                <a16:creationId xmlns:a16="http://schemas.microsoft.com/office/drawing/2014/main" id="{8FA82EAD-1356-4C06-B255-8B4AAB3213D5}"/>
              </a:ext>
            </a:extLst>
          </p:cNvPr>
          <p:cNvSpPr/>
          <p:nvPr/>
        </p:nvSpPr>
        <p:spPr>
          <a:xfrm>
            <a:off x="22" y="-1905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2382" y="-160549"/>
            <a:ext cx="5256163" cy="1200329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Cypress Test Structure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E4DC7B7-54F3-46C5-9EC6-B6548ED42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06" y="1184735"/>
            <a:ext cx="1449797" cy="164954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CE89324-4EB7-40C6-BEEF-C713049CA08E}"/>
              </a:ext>
            </a:extLst>
          </p:cNvPr>
          <p:cNvSpPr/>
          <p:nvPr/>
        </p:nvSpPr>
        <p:spPr>
          <a:xfrm>
            <a:off x="3341583" y="1686344"/>
            <a:ext cx="6937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Mocha </a:t>
            </a:r>
            <a:r>
              <a:rPr lang="zh-TW" altLang="en-US" dirty="0"/>
              <a:t>是一個 </a:t>
            </a:r>
            <a:r>
              <a:rPr lang="en-US" altLang="zh-TW" dirty="0"/>
              <a:t>JavaScript </a:t>
            </a:r>
            <a:r>
              <a:rPr lang="zh-TW" altLang="en-US" dirty="0"/>
              <a:t>的測試框架，目的是管理測試程式碼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提供 </a:t>
            </a:r>
            <a:r>
              <a:rPr lang="en-US" altLang="zh-TW" dirty="0"/>
              <a:t>describe</a:t>
            </a:r>
            <a:r>
              <a:rPr lang="zh-TW" altLang="en-US" dirty="0"/>
              <a:t>、</a:t>
            </a:r>
            <a:r>
              <a:rPr lang="en-US" altLang="zh-TW" dirty="0"/>
              <a:t>it</a:t>
            </a:r>
            <a:r>
              <a:rPr lang="zh-TW" altLang="en-US" dirty="0"/>
              <a:t>、</a:t>
            </a:r>
            <a:r>
              <a:rPr lang="en-US" altLang="zh-TW" dirty="0"/>
              <a:t>before</a:t>
            </a:r>
            <a:r>
              <a:rPr lang="zh-TW" altLang="en-US" dirty="0"/>
              <a:t>、</a:t>
            </a:r>
            <a:r>
              <a:rPr lang="en-US" altLang="zh-TW" dirty="0"/>
              <a:t>after</a:t>
            </a:r>
            <a:r>
              <a:rPr lang="zh-TW" altLang="en-US" dirty="0"/>
              <a:t>、</a:t>
            </a:r>
            <a:r>
              <a:rPr lang="en-US" altLang="zh-TW" dirty="0" err="1"/>
              <a:t>beforeEach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 err="1"/>
              <a:t>afterEach</a:t>
            </a:r>
            <a:r>
              <a:rPr lang="en-US" altLang="zh-TW" dirty="0"/>
              <a:t> </a:t>
            </a:r>
            <a:r>
              <a:rPr lang="zh-TW" altLang="en-US" dirty="0"/>
              <a:t>方法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C7E434E-ECEA-49BD-85F1-8874FB4F8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932" y="3226064"/>
            <a:ext cx="9280136" cy="33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11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D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6">
            <a:extLst>
              <a:ext uri="{FF2B5EF4-FFF2-40B4-BE49-F238E27FC236}">
                <a16:creationId xmlns:a16="http://schemas.microsoft.com/office/drawing/2014/main" id="{D60EC3A9-CB9D-45F8-AD77-E10AD7EA75F4}"/>
              </a:ext>
            </a:extLst>
          </p:cNvPr>
          <p:cNvSpPr txBox="1"/>
          <p:nvPr/>
        </p:nvSpPr>
        <p:spPr>
          <a:xfrm>
            <a:off x="425748" y="430247"/>
            <a:ext cx="4897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ea typeface="Roboto" pitchFamily="2" charset="0"/>
              </a:rPr>
              <a:t>Cypress Training</a:t>
            </a:r>
            <a:endParaRPr lang="en-ID" sz="7200" b="1" dirty="0">
              <a:solidFill>
                <a:schemeClr val="bg1"/>
              </a:solidFill>
              <a:ea typeface="Roboto" pitchFamily="2" charset="0"/>
            </a:endParaRPr>
          </a:p>
        </p:txBody>
      </p:sp>
      <p:cxnSp>
        <p:nvCxnSpPr>
          <p:cNvPr id="32" name="Straight Connector 23">
            <a:extLst>
              <a:ext uri="{FF2B5EF4-FFF2-40B4-BE49-F238E27FC236}">
                <a16:creationId xmlns:a16="http://schemas.microsoft.com/office/drawing/2014/main" id="{42E64B06-0661-45B6-8183-1B969988CD81}"/>
              </a:ext>
            </a:extLst>
          </p:cNvPr>
          <p:cNvCxnSpPr/>
          <p:nvPr/>
        </p:nvCxnSpPr>
        <p:spPr>
          <a:xfrm>
            <a:off x="2200804" y="1966796"/>
            <a:ext cx="2166115" cy="0"/>
          </a:xfrm>
          <a:prstGeom prst="line">
            <a:avLst/>
          </a:prstGeom>
          <a:ln w="19050" cap="rnd">
            <a:solidFill>
              <a:schemeClr val="bg2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0071B273-F670-45B7-9D9B-2E11566D8A46}"/>
              </a:ext>
            </a:extLst>
          </p:cNvPr>
          <p:cNvCxnSpPr/>
          <p:nvPr/>
        </p:nvCxnSpPr>
        <p:spPr>
          <a:xfrm>
            <a:off x="5474470" y="1966796"/>
            <a:ext cx="2166115" cy="0"/>
          </a:xfrm>
          <a:prstGeom prst="line">
            <a:avLst/>
          </a:prstGeom>
          <a:ln w="19050" cap="rnd">
            <a:solidFill>
              <a:schemeClr val="bg2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5">
            <a:extLst>
              <a:ext uri="{FF2B5EF4-FFF2-40B4-BE49-F238E27FC236}">
                <a16:creationId xmlns:a16="http://schemas.microsoft.com/office/drawing/2014/main" id="{8E14A4DE-3367-43ED-BE1E-4E28B9E8C429}"/>
              </a:ext>
            </a:extLst>
          </p:cNvPr>
          <p:cNvCxnSpPr/>
          <p:nvPr/>
        </p:nvCxnSpPr>
        <p:spPr>
          <a:xfrm flipH="1">
            <a:off x="5428256" y="4737463"/>
            <a:ext cx="2166115" cy="0"/>
          </a:xfrm>
          <a:prstGeom prst="line">
            <a:avLst/>
          </a:prstGeom>
          <a:ln w="19050" cap="rnd">
            <a:solidFill>
              <a:schemeClr val="bg2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6">
            <a:extLst>
              <a:ext uri="{FF2B5EF4-FFF2-40B4-BE49-F238E27FC236}">
                <a16:creationId xmlns:a16="http://schemas.microsoft.com/office/drawing/2014/main" id="{97407761-9B85-4907-9539-B29E19FE37F8}"/>
              </a:ext>
            </a:extLst>
          </p:cNvPr>
          <p:cNvCxnSpPr/>
          <p:nvPr/>
        </p:nvCxnSpPr>
        <p:spPr>
          <a:xfrm flipH="1">
            <a:off x="2154591" y="4737463"/>
            <a:ext cx="2166115" cy="0"/>
          </a:xfrm>
          <a:prstGeom prst="line">
            <a:avLst/>
          </a:prstGeom>
          <a:ln w="19050" cap="rnd">
            <a:solidFill>
              <a:schemeClr val="bg2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>
            <a:extLst>
              <a:ext uri="{FF2B5EF4-FFF2-40B4-BE49-F238E27FC236}">
                <a16:creationId xmlns:a16="http://schemas.microsoft.com/office/drawing/2014/main" id="{100D5782-5DF0-4BD2-9720-5BECCA0B2E5F}"/>
              </a:ext>
            </a:extLst>
          </p:cNvPr>
          <p:cNvSpPr txBox="1"/>
          <p:nvPr/>
        </p:nvSpPr>
        <p:spPr>
          <a:xfrm>
            <a:off x="1303071" y="2336582"/>
            <a:ext cx="13558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/>
              <a:t>Testing Concept</a:t>
            </a:r>
            <a:endParaRPr lang="id-ID" sz="1400" b="1" dirty="0"/>
          </a:p>
        </p:txBody>
      </p:sp>
      <p:sp>
        <p:nvSpPr>
          <p:cNvPr id="37" name="TextBox 28">
            <a:extLst>
              <a:ext uri="{FF2B5EF4-FFF2-40B4-BE49-F238E27FC236}">
                <a16:creationId xmlns:a16="http://schemas.microsoft.com/office/drawing/2014/main" id="{3E76CCDC-5C87-4092-8FB8-65DA23C3C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071" y="2583257"/>
            <a:ext cx="2939870" cy="578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100" dirty="0">
                <a:latin typeface="+mn-lt"/>
                <a:cs typeface="Arial" panose="020B0604020202020204" pitchFamily="34" charset="0"/>
              </a:rPr>
              <a:t>Front end testing basic concept: TDD, BDD</a:t>
            </a:r>
          </a:p>
          <a:p>
            <a:pPr>
              <a:lnSpc>
                <a:spcPts val="2000"/>
              </a:lnSpc>
            </a:pPr>
            <a:r>
              <a:rPr lang="en-US" sz="1100" dirty="0">
                <a:latin typeface="+mn-lt"/>
                <a:cs typeface="Arial" panose="020B0604020202020204" pitchFamily="34" charset="0"/>
              </a:rPr>
              <a:t>Testing pyramid</a:t>
            </a:r>
          </a:p>
        </p:txBody>
      </p:sp>
      <p:sp>
        <p:nvSpPr>
          <p:cNvPr id="38" name="TextBox 29">
            <a:extLst>
              <a:ext uri="{FF2B5EF4-FFF2-40B4-BE49-F238E27FC236}">
                <a16:creationId xmlns:a16="http://schemas.microsoft.com/office/drawing/2014/main" id="{CF6A50DF-01C1-44F1-A0C6-2DBECB609553}"/>
              </a:ext>
            </a:extLst>
          </p:cNvPr>
          <p:cNvSpPr txBox="1"/>
          <p:nvPr/>
        </p:nvSpPr>
        <p:spPr>
          <a:xfrm>
            <a:off x="4615158" y="2336582"/>
            <a:ext cx="17273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/>
              <a:t>Cypress Introduction</a:t>
            </a:r>
            <a:endParaRPr lang="id-ID" sz="1400" b="1" dirty="0"/>
          </a:p>
        </p:txBody>
      </p:sp>
      <p:sp>
        <p:nvSpPr>
          <p:cNvPr id="39" name="TextBox 30">
            <a:extLst>
              <a:ext uri="{FF2B5EF4-FFF2-40B4-BE49-F238E27FC236}">
                <a16:creationId xmlns:a16="http://schemas.microsoft.com/office/drawing/2014/main" id="{6E225AF6-49E1-47C7-842F-8DFAF4526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5158" y="2583257"/>
            <a:ext cx="2939870" cy="578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100" dirty="0">
                <a:latin typeface="+mn-lt"/>
                <a:cs typeface="Arial" panose="020B0604020202020204" pitchFamily="34" charset="0"/>
              </a:rPr>
              <a:t>What is Cypress?</a:t>
            </a:r>
          </a:p>
          <a:p>
            <a:pPr>
              <a:lnSpc>
                <a:spcPts val="2000"/>
              </a:lnSpc>
            </a:pPr>
            <a:r>
              <a:rPr lang="en-US" sz="1100" dirty="0">
                <a:latin typeface="+mn-lt"/>
                <a:cs typeface="Arial" panose="020B0604020202020204" pitchFamily="34" charset="0"/>
              </a:rPr>
              <a:t>The feature of Cypress</a:t>
            </a: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3FB7656D-7F79-4BB4-86CA-E6FD75D9FC7B}"/>
              </a:ext>
            </a:extLst>
          </p:cNvPr>
          <p:cNvSpPr txBox="1"/>
          <p:nvPr/>
        </p:nvSpPr>
        <p:spPr>
          <a:xfrm>
            <a:off x="7854264" y="2336582"/>
            <a:ext cx="15947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/>
              <a:t>Basic Testing Script</a:t>
            </a:r>
            <a:endParaRPr lang="id-ID" sz="1400" b="1" dirty="0"/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FE569D66-1257-4AFB-9F76-214E38E13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4264" y="2583257"/>
            <a:ext cx="2851499" cy="578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100" dirty="0">
                <a:latin typeface="+mn-lt"/>
                <a:cs typeface="Arial" panose="020B0604020202020204" pitchFamily="34" charset="0"/>
              </a:rPr>
              <a:t>Use exercise to be familiar with Cypress testing script (test case, query element, assertion)</a:t>
            </a:r>
          </a:p>
        </p:txBody>
      </p:sp>
      <p:sp>
        <p:nvSpPr>
          <p:cNvPr id="42" name="TextBox 33">
            <a:extLst>
              <a:ext uri="{FF2B5EF4-FFF2-40B4-BE49-F238E27FC236}">
                <a16:creationId xmlns:a16="http://schemas.microsoft.com/office/drawing/2014/main" id="{5799C42E-58B6-452A-91C3-B00549A5CC57}"/>
              </a:ext>
            </a:extLst>
          </p:cNvPr>
          <p:cNvSpPr txBox="1"/>
          <p:nvPr/>
        </p:nvSpPr>
        <p:spPr>
          <a:xfrm>
            <a:off x="1303071" y="5065013"/>
            <a:ext cx="7280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/>
              <a:t>Plugin  </a:t>
            </a:r>
            <a:endParaRPr lang="id-ID" sz="1400" b="1" dirty="0"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9D76C778-E51B-4A84-8409-8BD67EC7B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071" y="5311688"/>
            <a:ext cx="2939870" cy="834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100" dirty="0">
                <a:latin typeface="+mn-lt"/>
                <a:cs typeface="Arial" panose="020B0604020202020204" pitchFamily="34" charset="0"/>
              </a:rPr>
              <a:t>Use TypeScript as test language</a:t>
            </a:r>
          </a:p>
          <a:p>
            <a:pPr>
              <a:lnSpc>
                <a:spcPts val="2000"/>
              </a:lnSpc>
            </a:pPr>
            <a:r>
              <a:rPr lang="en-US" sz="1100" dirty="0">
                <a:latin typeface="+mn-lt"/>
                <a:cs typeface="Arial" panose="020B0604020202020204" pitchFamily="34" charset="0"/>
              </a:rPr>
              <a:t>Use Cucumber as Test script</a:t>
            </a:r>
          </a:p>
          <a:p>
            <a:pPr>
              <a:lnSpc>
                <a:spcPts val="2000"/>
              </a:lnSpc>
            </a:pPr>
            <a:r>
              <a:rPr lang="en-US" sz="1100" dirty="0">
                <a:latin typeface="+mn-lt"/>
                <a:cs typeface="Arial" panose="020B0604020202020204" pitchFamily="34" charset="0"/>
              </a:rPr>
              <a:t>Other tips…</a:t>
            </a:r>
          </a:p>
        </p:txBody>
      </p:sp>
      <p:sp>
        <p:nvSpPr>
          <p:cNvPr id="45" name="TextBox 35">
            <a:extLst>
              <a:ext uri="{FF2B5EF4-FFF2-40B4-BE49-F238E27FC236}">
                <a16:creationId xmlns:a16="http://schemas.microsoft.com/office/drawing/2014/main" id="{AA7E30CB-206C-45BB-B69E-1CE0A09A235D}"/>
              </a:ext>
            </a:extLst>
          </p:cNvPr>
          <p:cNvSpPr txBox="1"/>
          <p:nvPr/>
        </p:nvSpPr>
        <p:spPr>
          <a:xfrm>
            <a:off x="4615158" y="5065013"/>
            <a:ext cx="1216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/>
              <a:t>Testing report</a:t>
            </a:r>
            <a:endParaRPr lang="id-ID" sz="1400" b="1" dirty="0"/>
          </a:p>
        </p:txBody>
      </p:sp>
      <p:sp>
        <p:nvSpPr>
          <p:cNvPr id="46" name="TextBox 36">
            <a:extLst>
              <a:ext uri="{FF2B5EF4-FFF2-40B4-BE49-F238E27FC236}">
                <a16:creationId xmlns:a16="http://schemas.microsoft.com/office/drawing/2014/main" id="{C008AF93-3983-474E-9312-01E7CC474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5158" y="5311688"/>
            <a:ext cx="2939870" cy="578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100" dirty="0">
                <a:latin typeface="+mn-lt"/>
                <a:cs typeface="Arial" panose="020B0604020202020204" pitchFamily="34" charset="0"/>
              </a:rPr>
              <a:t>How to get test result report and visual difference report. </a:t>
            </a:r>
            <a:r>
              <a:rPr lang="en-US" altLang="zh-TW" sz="1100" dirty="0">
                <a:latin typeface="+mn-lt"/>
                <a:cs typeface="Arial" panose="020B0604020202020204" pitchFamily="34" charset="0"/>
              </a:rPr>
              <a:t>Make E2E can merge into CI flow</a:t>
            </a:r>
            <a:endParaRPr lang="en-US" sz="11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5A311ED4-3C8E-4D95-96B4-261C6320584B}"/>
              </a:ext>
            </a:extLst>
          </p:cNvPr>
          <p:cNvSpPr txBox="1"/>
          <p:nvPr/>
        </p:nvSpPr>
        <p:spPr>
          <a:xfrm>
            <a:off x="7854264" y="5065013"/>
            <a:ext cx="93500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/>
              <a:t>Mock Test</a:t>
            </a:r>
            <a:endParaRPr lang="id-ID" sz="1400" b="1" dirty="0"/>
          </a:p>
        </p:txBody>
      </p:sp>
      <p:sp>
        <p:nvSpPr>
          <p:cNvPr id="48" name="TextBox 38">
            <a:extLst>
              <a:ext uri="{FF2B5EF4-FFF2-40B4-BE49-F238E27FC236}">
                <a16:creationId xmlns:a16="http://schemas.microsoft.com/office/drawing/2014/main" id="{D8CF3077-D2EE-44DB-93A8-98DD5D83C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4264" y="5311688"/>
            <a:ext cx="2754394" cy="578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100" dirty="0">
                <a:latin typeface="+mn-lt"/>
                <a:cs typeface="Arial" panose="020B0604020202020204" pitchFamily="34" charset="0"/>
              </a:rPr>
              <a:t>Test double to make testing without data limitation</a:t>
            </a:r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7DCF5509-3670-4467-B316-992BEA49ADEA}"/>
              </a:ext>
            </a:extLst>
          </p:cNvPr>
          <p:cNvCxnSpPr/>
          <p:nvPr/>
        </p:nvCxnSpPr>
        <p:spPr>
          <a:xfrm>
            <a:off x="8712053" y="1966796"/>
            <a:ext cx="2166115" cy="0"/>
          </a:xfrm>
          <a:prstGeom prst="line">
            <a:avLst/>
          </a:prstGeom>
          <a:ln w="19050" cap="rnd">
            <a:solidFill>
              <a:schemeClr val="bg2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2DB6946D-C7CB-4965-8C10-15E764BC7D1A}"/>
              </a:ext>
            </a:extLst>
          </p:cNvPr>
          <p:cNvCxnSpPr/>
          <p:nvPr/>
        </p:nvCxnSpPr>
        <p:spPr>
          <a:xfrm>
            <a:off x="8712053" y="4737463"/>
            <a:ext cx="2166115" cy="0"/>
          </a:xfrm>
          <a:prstGeom prst="line">
            <a:avLst/>
          </a:prstGeom>
          <a:ln w="19050" cap="rnd">
            <a:solidFill>
              <a:schemeClr val="bg2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41">
            <a:extLst>
              <a:ext uri="{FF2B5EF4-FFF2-40B4-BE49-F238E27FC236}">
                <a16:creationId xmlns:a16="http://schemas.microsoft.com/office/drawing/2014/main" id="{E2EBD36E-3FA8-416B-9E62-C8D4801254CF}"/>
              </a:ext>
            </a:extLst>
          </p:cNvPr>
          <p:cNvCxnSpPr/>
          <p:nvPr/>
        </p:nvCxnSpPr>
        <p:spPr>
          <a:xfrm>
            <a:off x="10878168" y="1964480"/>
            <a:ext cx="0" cy="194689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圖片 57">
            <a:extLst>
              <a:ext uri="{FF2B5EF4-FFF2-40B4-BE49-F238E27FC236}">
                <a16:creationId xmlns:a16="http://schemas.microsoft.com/office/drawing/2014/main" id="{88C7F0BA-D29C-4F34-8136-52A5985E72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5580" y="1656826"/>
            <a:ext cx="615308" cy="615308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98D6F4E2-7F15-4049-8272-EA1C43538B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51" y="1610537"/>
            <a:ext cx="707886" cy="707886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A4CA5D23-C6DF-4CB8-B87F-50EF05990A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264" y="1656826"/>
            <a:ext cx="623490" cy="623490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CC3DCD25-4053-49DD-9A73-ACDF5507A3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63" y="4439540"/>
            <a:ext cx="585036" cy="585036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F016E039-6E06-49CB-9386-4CE15ECA72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81" y="4408192"/>
            <a:ext cx="647732" cy="647732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EEA3A24D-BE2F-402D-BDEF-EEBA3D2ADB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500" y="4366559"/>
            <a:ext cx="658017" cy="65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  <p:bldP spid="45" grpId="0"/>
          <p:bldP spid="46" grpId="0"/>
          <p:bldP spid="47" grpId="0"/>
          <p:bldP spid="4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  <p:bldP spid="45" grpId="0"/>
          <p:bldP spid="46" grpId="0"/>
          <p:bldP spid="47" grpId="0"/>
          <p:bldP spid="48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4">
            <a:extLst>
              <a:ext uri="{FF2B5EF4-FFF2-40B4-BE49-F238E27FC236}">
                <a16:creationId xmlns:a16="http://schemas.microsoft.com/office/drawing/2014/main" id="{8FA82EAD-1356-4C06-B255-8B4AAB3213D5}"/>
              </a:ext>
            </a:extLst>
          </p:cNvPr>
          <p:cNvSpPr/>
          <p:nvPr/>
        </p:nvSpPr>
        <p:spPr>
          <a:xfrm>
            <a:off x="22" y="-1905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2382" y="-160549"/>
            <a:ext cx="5256163" cy="1200329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Cypress Test Assertion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E84FB6-129C-4152-8579-F08D81D110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073" y="1224891"/>
            <a:ext cx="1489734" cy="14897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FD66A8-DF41-4E7E-AB8D-05E1E0C67C14}"/>
              </a:ext>
            </a:extLst>
          </p:cNvPr>
          <p:cNvSpPr/>
          <p:nvPr/>
        </p:nvSpPr>
        <p:spPr>
          <a:xfrm>
            <a:off x="2884425" y="1463566"/>
            <a:ext cx="80380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Chai</a:t>
            </a:r>
            <a:r>
              <a:rPr lang="zh-TW" altLang="en-US" dirty="0"/>
              <a:t> 提供</a:t>
            </a:r>
            <a:r>
              <a:rPr lang="en-US" altLang="zh-TW" dirty="0"/>
              <a:t>BDD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TDD</a:t>
            </a:r>
            <a:r>
              <a:rPr lang="zh-TW" altLang="en-US" dirty="0"/>
              <a:t> </a:t>
            </a:r>
            <a:r>
              <a:rPr lang="en-US" altLang="zh-TW" dirty="0"/>
              <a:t>style</a:t>
            </a:r>
            <a:r>
              <a:rPr lang="zh-TW" altLang="en-US" dirty="0"/>
              <a:t>的斷言庫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所謂的 </a:t>
            </a:r>
            <a:r>
              <a:rPr lang="en-US" altLang="zh-TW" dirty="0"/>
              <a:t>assertion(</a:t>
            </a:r>
            <a:r>
              <a:rPr lang="zh-TW" altLang="en-US" dirty="0"/>
              <a:t>斷言</a:t>
            </a:r>
            <a:r>
              <a:rPr lang="en-US" altLang="zh-TW" dirty="0"/>
              <a:t>)</a:t>
            </a:r>
            <a:r>
              <a:rPr lang="zh-TW" altLang="en-US" dirty="0"/>
              <a:t>，就是判斷程式碼的執行成果是否和預期一樣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 </a:t>
            </a:r>
            <a:r>
              <a:rPr lang="en-US" altLang="zh-TW" dirty="0"/>
              <a:t>Chai </a:t>
            </a:r>
            <a:r>
              <a:rPr lang="zh-TW" altLang="en-US" dirty="0"/>
              <a:t>三種有 </a:t>
            </a:r>
            <a:r>
              <a:rPr lang="en-US" altLang="zh-TW" dirty="0"/>
              <a:t>assertion</a:t>
            </a:r>
            <a:r>
              <a:rPr lang="zh-TW" altLang="en-US" dirty="0"/>
              <a:t>：</a:t>
            </a:r>
            <a:r>
              <a:rPr lang="en-US" altLang="zh-TW" dirty="0"/>
              <a:t>Expect</a:t>
            </a:r>
            <a:r>
              <a:rPr lang="zh-TW" altLang="en-US" dirty="0"/>
              <a:t>、</a:t>
            </a:r>
            <a:r>
              <a:rPr lang="en-US" altLang="zh-TW" dirty="0"/>
              <a:t>Assert</a:t>
            </a:r>
            <a:r>
              <a:rPr lang="zh-TW" altLang="en-US" dirty="0"/>
              <a:t>、</a:t>
            </a:r>
            <a:r>
              <a:rPr lang="en-US" altLang="zh-TW" dirty="0"/>
              <a:t>Should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94EC8AD-4649-431D-A126-09C62D389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01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81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4">
            <a:extLst>
              <a:ext uri="{FF2B5EF4-FFF2-40B4-BE49-F238E27FC236}">
                <a16:creationId xmlns:a16="http://schemas.microsoft.com/office/drawing/2014/main" id="{8FA82EAD-1356-4C06-B255-8B4AAB3213D5}"/>
              </a:ext>
            </a:extLst>
          </p:cNvPr>
          <p:cNvSpPr/>
          <p:nvPr/>
        </p:nvSpPr>
        <p:spPr>
          <a:xfrm>
            <a:off x="22" y="-1905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2382" y="-160549"/>
            <a:ext cx="5256163" cy="1200329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Cypress </a:t>
            </a:r>
            <a:r>
              <a:rPr lang="en-US" altLang="zh-TW" dirty="0"/>
              <a:t>Test double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E84FB6-129C-4152-8579-F08D81D11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8633" y="1312036"/>
            <a:ext cx="1489734" cy="147800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A793D8C-94B2-413D-A770-A626B29FCEAD}"/>
              </a:ext>
            </a:extLst>
          </p:cNvPr>
          <p:cNvSpPr/>
          <p:nvPr/>
        </p:nvSpPr>
        <p:spPr>
          <a:xfrm>
            <a:off x="3405102" y="1421346"/>
            <a:ext cx="69373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Sinon</a:t>
            </a:r>
            <a:r>
              <a:rPr lang="zh-TW" altLang="en-US" dirty="0"/>
              <a:t>用來產生 </a:t>
            </a:r>
            <a:r>
              <a:rPr lang="en-US" altLang="zh-TW" dirty="0"/>
              <a:t>Test Double(</a:t>
            </a:r>
            <a:r>
              <a:rPr lang="zh-TW" altLang="en-US" dirty="0"/>
              <a:t>測試替身</a:t>
            </a:r>
            <a:r>
              <a:rPr lang="en-US" altLang="zh-TW" dirty="0"/>
              <a:t>)</a:t>
            </a:r>
            <a:r>
              <a:rPr lang="zh-TW" altLang="en-US" dirty="0"/>
              <a:t>，可當成假資料來看，分為 </a:t>
            </a:r>
            <a:r>
              <a:rPr lang="en-US" altLang="zh-TW" dirty="0"/>
              <a:t>Spy</a:t>
            </a:r>
            <a:r>
              <a:rPr lang="zh-TW" altLang="en-US" dirty="0"/>
              <a:t>、</a:t>
            </a:r>
            <a:r>
              <a:rPr lang="en-US" altLang="zh-TW" dirty="0"/>
              <a:t>Stub </a:t>
            </a:r>
            <a:r>
              <a:rPr lang="zh-TW" altLang="en-US" dirty="0"/>
              <a:t>和 </a:t>
            </a:r>
            <a:r>
              <a:rPr lang="en-US" altLang="zh-TW" dirty="0"/>
              <a:t>Mock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Spies</a:t>
            </a:r>
            <a:r>
              <a:rPr lang="zh-TW" altLang="en-US" dirty="0"/>
              <a:t>，提供了函式呼叫的資訊，但不會改變其行為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Stubs</a:t>
            </a:r>
            <a:r>
              <a:rPr lang="zh-TW" altLang="en-US" dirty="0"/>
              <a:t>，類似</a:t>
            </a:r>
            <a:r>
              <a:rPr lang="en-US" altLang="zh-TW" dirty="0"/>
              <a:t>Spies</a:t>
            </a:r>
            <a:r>
              <a:rPr lang="zh-TW" altLang="en-US" dirty="0"/>
              <a:t>，但是是完全替換目標函式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EA43ACF-76F8-4C5E-AA7F-DC3ECF425044}"/>
              </a:ext>
            </a:extLst>
          </p:cNvPr>
          <p:cNvSpPr txBox="1"/>
          <p:nvPr/>
        </p:nvSpPr>
        <p:spPr>
          <a:xfrm>
            <a:off x="5332651" y="51384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F442C56-5160-4263-9AE5-9E716F944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228338"/>
              </p:ext>
            </p:extLst>
          </p:nvPr>
        </p:nvGraphicFramePr>
        <p:xfrm>
          <a:off x="3553097" y="3857727"/>
          <a:ext cx="6037943" cy="2112943"/>
        </p:xfrm>
        <a:graphic>
          <a:graphicData uri="http://schemas.openxmlformats.org/drawingml/2006/table">
            <a:tbl>
              <a:tblPr/>
              <a:tblGrid>
                <a:gridCol w="1714955">
                  <a:extLst>
                    <a:ext uri="{9D8B030D-6E8A-4147-A177-3AD203B41FA5}">
                      <a16:colId xmlns:a16="http://schemas.microsoft.com/office/drawing/2014/main" val="3223950046"/>
                    </a:ext>
                  </a:extLst>
                </a:gridCol>
                <a:gridCol w="4322988">
                  <a:extLst>
                    <a:ext uri="{9D8B030D-6E8A-4147-A177-3AD203B41FA5}">
                      <a16:colId xmlns:a16="http://schemas.microsoft.com/office/drawing/2014/main" val="2311628645"/>
                    </a:ext>
                  </a:extLst>
                </a:gridCol>
              </a:tblGrid>
              <a:tr h="427782">
                <a:tc>
                  <a:txBody>
                    <a:bodyPr/>
                    <a:lstStyle/>
                    <a:p>
                      <a:pPr algn="l" fontAlgn="ctr"/>
                      <a:r>
                        <a:rPr lang="en-US" b="0">
                          <a:effectLst/>
                          <a:latin typeface="inherit"/>
                        </a:rPr>
                        <a:t>Name</a:t>
                      </a:r>
                    </a:p>
                  </a:txBody>
                  <a:tcPr marL="47625" marR="47625" marT="23813" marB="238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>
                          <a:effectLst/>
                          <a:latin typeface="inherit"/>
                        </a:rPr>
                        <a:t>What it does</a:t>
                      </a:r>
                    </a:p>
                  </a:txBody>
                  <a:tcPr marL="47625" marR="47625" marT="23813" marB="238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038790"/>
                  </a:ext>
                </a:extLst>
              </a:tr>
              <a:tr h="496118">
                <a:tc>
                  <a:txBody>
                    <a:bodyPr/>
                    <a:lstStyle/>
                    <a:p>
                      <a:pPr fontAlgn="ctr"/>
                      <a:r>
                        <a:rPr lang="en-US" u="none" strike="noStrike">
                          <a:solidFill>
                            <a:srgbClr val="1079C3"/>
                          </a:solidFill>
                          <a:effectLst/>
                          <a:latin typeface="inherit"/>
                          <a:hlinkClick r:id="rId4"/>
                        </a:rPr>
                        <a:t>sinon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47625" marR="47625" marT="71438" marB="71438" anchor="ctr">
                    <a:lnL>
                      <a:noFill/>
                    </a:lnL>
                    <a:lnR>
                      <a:noFill/>
                    </a:lnR>
                    <a:lnT w="4763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  <a:latin typeface="inherit"/>
                        </a:rPr>
                        <a:t>provides the </a:t>
                      </a:r>
                      <a:r>
                        <a:rPr lang="en-US" u="none" strike="noStrike" dirty="0" err="1">
                          <a:solidFill>
                            <a:srgbClr val="1079C3"/>
                          </a:solidFill>
                          <a:effectLst/>
                          <a:latin typeface="inherit"/>
                          <a:hlinkClick r:id="rId5"/>
                        </a:rPr>
                        <a:t>cy.stub</a:t>
                      </a:r>
                      <a:r>
                        <a:rPr lang="en-US" u="none" strike="noStrike" dirty="0">
                          <a:solidFill>
                            <a:srgbClr val="1079C3"/>
                          </a:solidFill>
                          <a:effectLst/>
                          <a:latin typeface="inherit"/>
                          <a:hlinkClick r:id="rId5"/>
                        </a:rPr>
                        <a:t>()</a:t>
                      </a:r>
                      <a:r>
                        <a:rPr lang="en-US" dirty="0">
                          <a:effectLst/>
                          <a:latin typeface="inherit"/>
                        </a:rPr>
                        <a:t> and </a:t>
                      </a:r>
                      <a:r>
                        <a:rPr lang="en-US" u="none" strike="noStrike" dirty="0" err="1">
                          <a:solidFill>
                            <a:srgbClr val="1079C3"/>
                          </a:solidFill>
                          <a:effectLst/>
                          <a:latin typeface="inherit"/>
                          <a:hlinkClick r:id="rId6"/>
                        </a:rPr>
                        <a:t>cy.spy</a:t>
                      </a:r>
                      <a:r>
                        <a:rPr lang="en-US" u="none" strike="noStrike" dirty="0">
                          <a:solidFill>
                            <a:srgbClr val="1079C3"/>
                          </a:solidFill>
                          <a:effectLst/>
                          <a:latin typeface="inherit"/>
                          <a:hlinkClick r:id="rId6"/>
                        </a:rPr>
                        <a:t>()</a:t>
                      </a:r>
                      <a:r>
                        <a:rPr lang="en-US" dirty="0">
                          <a:effectLst/>
                          <a:latin typeface="inherit"/>
                        </a:rPr>
                        <a:t> APIs</a:t>
                      </a:r>
                    </a:p>
                  </a:txBody>
                  <a:tcPr marL="47625" marR="47625" marT="71438" marB="71438" anchor="ctr">
                    <a:lnL>
                      <a:noFill/>
                    </a:lnL>
                    <a:lnR>
                      <a:noFill/>
                    </a:lnR>
                    <a:lnT w="4763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817573"/>
                  </a:ext>
                </a:extLst>
              </a:tr>
              <a:tr h="496118">
                <a:tc>
                  <a:txBody>
                    <a:bodyPr/>
                    <a:lstStyle/>
                    <a:p>
                      <a:pPr fontAlgn="ctr"/>
                      <a:r>
                        <a:rPr lang="en-US" u="none" strike="noStrike">
                          <a:solidFill>
                            <a:srgbClr val="1079C3"/>
                          </a:solidFill>
                          <a:effectLst/>
                          <a:latin typeface="inherit"/>
                          <a:hlinkClick r:id="rId7"/>
                        </a:rPr>
                        <a:t>lolex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47625" marR="47625" marT="71438" marB="71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B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  <a:latin typeface="inherit"/>
                        </a:rPr>
                        <a:t>provides the </a:t>
                      </a:r>
                      <a:r>
                        <a:rPr lang="en-US" u="none" strike="noStrike">
                          <a:solidFill>
                            <a:srgbClr val="1079C3"/>
                          </a:solidFill>
                          <a:effectLst/>
                          <a:latin typeface="inherit"/>
                          <a:hlinkClick r:id="rId8"/>
                        </a:rPr>
                        <a:t>cy.clock()</a:t>
                      </a:r>
                      <a:r>
                        <a:rPr lang="en-US">
                          <a:effectLst/>
                          <a:latin typeface="inherit"/>
                        </a:rPr>
                        <a:t> and </a:t>
                      </a:r>
                      <a:r>
                        <a:rPr lang="en-US" u="none" strike="noStrike">
                          <a:solidFill>
                            <a:srgbClr val="1079C3"/>
                          </a:solidFill>
                          <a:effectLst/>
                          <a:latin typeface="inherit"/>
                          <a:hlinkClick r:id="rId9"/>
                        </a:rPr>
                        <a:t>cy.tick()</a:t>
                      </a:r>
                      <a:r>
                        <a:rPr lang="en-US">
                          <a:effectLst/>
                          <a:latin typeface="inherit"/>
                        </a:rPr>
                        <a:t> APIs</a:t>
                      </a:r>
                    </a:p>
                  </a:txBody>
                  <a:tcPr marL="47625" marR="47625" marT="71438" marB="71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25148"/>
                  </a:ext>
                </a:extLst>
              </a:tr>
              <a:tr h="692925">
                <a:tc>
                  <a:txBody>
                    <a:bodyPr/>
                    <a:lstStyle/>
                    <a:p>
                      <a:pPr fontAlgn="ctr"/>
                      <a:r>
                        <a:rPr lang="en-US" u="none" strike="noStrike">
                          <a:solidFill>
                            <a:srgbClr val="1079C3"/>
                          </a:solidFill>
                          <a:effectLst/>
                          <a:latin typeface="inherit"/>
                          <a:hlinkClick r:id="rId10"/>
                        </a:rPr>
                        <a:t>sinon-chai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47625" marR="47625" marT="71438" marB="71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  <a:latin typeface="inherit"/>
                        </a:rPr>
                        <a:t>adds chai assertions for stubs and spies</a:t>
                      </a:r>
                    </a:p>
                  </a:txBody>
                  <a:tcPr marL="47625" marR="47625" marT="71438" marB="71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587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154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4">
            <a:extLst>
              <a:ext uri="{FF2B5EF4-FFF2-40B4-BE49-F238E27FC236}">
                <a16:creationId xmlns:a16="http://schemas.microsoft.com/office/drawing/2014/main" id="{8FA82EAD-1356-4C06-B255-8B4AAB3213D5}"/>
              </a:ext>
            </a:extLst>
          </p:cNvPr>
          <p:cNvSpPr/>
          <p:nvPr/>
        </p:nvSpPr>
        <p:spPr>
          <a:xfrm>
            <a:off x="22" y="-1905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2382" y="-160549"/>
            <a:ext cx="5256163" cy="1200329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Cypress Test Runner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B1D0C8-EAE7-42FA-B274-7E4FC7B5AA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5" b="6703"/>
          <a:stretch/>
        </p:blipFill>
        <p:spPr>
          <a:xfrm>
            <a:off x="1535069" y="1039780"/>
            <a:ext cx="8775880" cy="57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85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4">
            <a:extLst>
              <a:ext uri="{FF2B5EF4-FFF2-40B4-BE49-F238E27FC236}">
                <a16:creationId xmlns:a16="http://schemas.microsoft.com/office/drawing/2014/main" id="{8FA82EAD-1356-4C06-B255-8B4AAB3213D5}"/>
              </a:ext>
            </a:extLst>
          </p:cNvPr>
          <p:cNvSpPr/>
          <p:nvPr/>
        </p:nvSpPr>
        <p:spPr>
          <a:xfrm>
            <a:off x="22" y="-1905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34D60D-7F93-43D8-8F60-1257B30F4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可以幫助你找</a:t>
            </a:r>
            <a:r>
              <a:rPr lang="en-US" altLang="zh-TW" dirty="0"/>
              <a:t>element</a:t>
            </a:r>
          </a:p>
          <a:p>
            <a:r>
              <a:rPr lang="zh-TW" altLang="en-US" dirty="0"/>
              <a:t>也可以驗證是不是一個好的</a:t>
            </a:r>
            <a:r>
              <a:rPr lang="en-US" altLang="zh-TW" dirty="0"/>
              <a:t>selector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Cypress Test Runner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359A8B8-6C60-429D-8798-C99AE06EB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97" y="2474594"/>
            <a:ext cx="9721352" cy="352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80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4">
            <a:extLst>
              <a:ext uri="{FF2B5EF4-FFF2-40B4-BE49-F238E27FC236}">
                <a16:creationId xmlns:a16="http://schemas.microsoft.com/office/drawing/2014/main" id="{8FA82EAD-1356-4C06-B255-8B4AAB3213D5}"/>
              </a:ext>
            </a:extLst>
          </p:cNvPr>
          <p:cNvSpPr/>
          <p:nvPr/>
        </p:nvSpPr>
        <p:spPr>
          <a:xfrm>
            <a:off x="22" y="-1905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34D60D-7F93-43D8-8F60-1257B30F4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Keyboard Shortcuts:</a:t>
            </a:r>
            <a:r>
              <a:rPr lang="zh-TW" altLang="en-US" dirty="0"/>
              <a:t> </a:t>
            </a:r>
            <a:r>
              <a:rPr lang="en-US" altLang="zh-TW" dirty="0"/>
              <a:t>There are keyboard shortcuts to quickly perform common actions from within the Test Runner.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Cypress Test Runner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2488FFE-2441-493C-BA4F-8082009073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001823"/>
              </p:ext>
            </p:extLst>
          </p:nvPr>
        </p:nvGraphicFramePr>
        <p:xfrm>
          <a:off x="1114696" y="2185852"/>
          <a:ext cx="4598127" cy="1966886"/>
        </p:xfrm>
        <a:graphic>
          <a:graphicData uri="http://schemas.openxmlformats.org/drawingml/2006/table">
            <a:tbl>
              <a:tblPr/>
              <a:tblGrid>
                <a:gridCol w="809754">
                  <a:extLst>
                    <a:ext uri="{9D8B030D-6E8A-4147-A177-3AD203B41FA5}">
                      <a16:colId xmlns:a16="http://schemas.microsoft.com/office/drawing/2014/main" val="75323460"/>
                    </a:ext>
                  </a:extLst>
                </a:gridCol>
                <a:gridCol w="3788373">
                  <a:extLst>
                    <a:ext uri="{9D8B030D-6E8A-4147-A177-3AD203B41FA5}">
                      <a16:colId xmlns:a16="http://schemas.microsoft.com/office/drawing/2014/main" val="4241744849"/>
                    </a:ext>
                  </a:extLst>
                </a:gridCol>
              </a:tblGrid>
              <a:tr h="496388">
                <a:tc>
                  <a:txBody>
                    <a:bodyPr/>
                    <a:lstStyle/>
                    <a:p>
                      <a:pPr algn="l" fontAlgn="ctr"/>
                      <a:r>
                        <a:rPr lang="en-US" b="0">
                          <a:effectLst/>
                          <a:latin typeface="inherit"/>
                        </a:rPr>
                        <a:t>Key</a:t>
                      </a:r>
                    </a:p>
                  </a:txBody>
                  <a:tcPr marL="47625" marR="47625" marT="23813" marB="238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>
                          <a:effectLst/>
                          <a:latin typeface="inherit"/>
                        </a:rPr>
                        <a:t>Action</a:t>
                      </a:r>
                    </a:p>
                  </a:txBody>
                  <a:tcPr marL="47625" marR="47625" marT="23813" marB="238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861806"/>
                  </a:ext>
                </a:extLst>
              </a:tr>
              <a:tr h="490166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  <a:latin typeface="inherit"/>
                        </a:rPr>
                        <a:t>r</a:t>
                      </a:r>
                    </a:p>
                  </a:txBody>
                  <a:tcPr marL="47625" marR="47625" marT="71438" marB="71438" anchor="ctr">
                    <a:lnL>
                      <a:noFill/>
                    </a:lnL>
                    <a:lnR>
                      <a:noFill/>
                    </a:lnR>
                    <a:lnT w="4763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  <a:latin typeface="inherit"/>
                        </a:rPr>
                        <a:t>Rerun tests</a:t>
                      </a:r>
                    </a:p>
                  </a:txBody>
                  <a:tcPr marL="47625" marR="47625" marT="71438" marB="71438" anchor="ctr">
                    <a:lnL>
                      <a:noFill/>
                    </a:lnL>
                    <a:lnR>
                      <a:noFill/>
                    </a:lnR>
                    <a:lnT w="4763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250223"/>
                  </a:ext>
                </a:extLst>
              </a:tr>
              <a:tr h="490166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  <a:latin typeface="inherit"/>
                        </a:rPr>
                        <a:t>s</a:t>
                      </a:r>
                    </a:p>
                  </a:txBody>
                  <a:tcPr marL="47625" marR="47625" marT="71438" marB="71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B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  <a:latin typeface="inherit"/>
                        </a:rPr>
                        <a:t>Stop tests</a:t>
                      </a:r>
                    </a:p>
                  </a:txBody>
                  <a:tcPr marL="47625" marR="47625" marT="71438" marB="71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044601"/>
                  </a:ext>
                </a:extLst>
              </a:tr>
              <a:tr h="490166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  <a:latin typeface="inherit"/>
                        </a:rPr>
                        <a:t>f</a:t>
                      </a:r>
                    </a:p>
                  </a:txBody>
                  <a:tcPr marL="47625" marR="47625" marT="71438" marB="71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  <a:latin typeface="inherit"/>
                        </a:rPr>
                        <a:t>Bring focus to ‘specs’ window</a:t>
                      </a:r>
                    </a:p>
                  </a:txBody>
                  <a:tcPr marL="47625" marR="47625" marT="71438" marB="71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839959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EFDF8571-FD41-4722-81C2-0CAC16CB2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488" y="2328342"/>
            <a:ext cx="4095997" cy="364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35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D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7"/>
          <p:cNvSpPr txBox="1"/>
          <p:nvPr/>
        </p:nvSpPr>
        <p:spPr>
          <a:xfrm>
            <a:off x="4406467" y="2650720"/>
            <a:ext cx="428673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02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Cypress Introduction</a:t>
            </a:r>
            <a:endParaRPr kumimoji="0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Aharoni" panose="02010803020104030203" pitchFamily="2" charset="-79"/>
            </a:endParaRPr>
          </a:p>
        </p:txBody>
      </p:sp>
      <p:sp>
        <p:nvSpPr>
          <p:cNvPr id="9" name="직사각형 10"/>
          <p:cNvSpPr/>
          <p:nvPr/>
        </p:nvSpPr>
        <p:spPr>
          <a:xfrm>
            <a:off x="413893" y="1225394"/>
            <a:ext cx="5394256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야놀자 야체 B"/>
                <a:cs typeface="+mn-cs"/>
              </a:rPr>
              <a:t>Agenda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야놀자 야체 B"/>
              <a:cs typeface="+mn-cs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1EA58B51-862E-4809-AB7F-82B5BD665C37}"/>
              </a:ext>
            </a:extLst>
          </p:cNvPr>
          <p:cNvSpPr txBox="1"/>
          <p:nvPr/>
        </p:nvSpPr>
        <p:spPr>
          <a:xfrm>
            <a:off x="8691151" y="2650720"/>
            <a:ext cx="428673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1" u="sng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03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Test Script</a:t>
            </a:r>
            <a:endParaRPr kumimoji="0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微軟正黑體"/>
              <a:cs typeface="Aharoni" panose="02010803020104030203" pitchFamily="2" charset="-79"/>
            </a:endParaRPr>
          </a:p>
        </p:txBody>
      </p:sp>
      <p:sp>
        <p:nvSpPr>
          <p:cNvPr id="13" name="TextBox 37">
            <a:extLst>
              <a:ext uri="{FF2B5EF4-FFF2-40B4-BE49-F238E27FC236}">
                <a16:creationId xmlns:a16="http://schemas.microsoft.com/office/drawing/2014/main" id="{181F4FCE-9869-413B-91B0-44BF1FE58D8A}"/>
              </a:ext>
            </a:extLst>
          </p:cNvPr>
          <p:cNvSpPr txBox="1"/>
          <p:nvPr/>
        </p:nvSpPr>
        <p:spPr>
          <a:xfrm>
            <a:off x="841910" y="2650720"/>
            <a:ext cx="428673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01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Testing Concept</a:t>
            </a:r>
            <a:endParaRPr kumimoji="0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Aharoni" panose="02010803020104030203" pitchFamily="2" charset="-79"/>
            </a:endParaRPr>
          </a:p>
        </p:txBody>
      </p:sp>
      <p:sp>
        <p:nvSpPr>
          <p:cNvPr id="14" name="TextBox 37">
            <a:extLst>
              <a:ext uri="{FF2B5EF4-FFF2-40B4-BE49-F238E27FC236}">
                <a16:creationId xmlns:a16="http://schemas.microsoft.com/office/drawing/2014/main" id="{EE3E817A-F97D-4428-95D3-14457DEB66F8}"/>
              </a:ext>
            </a:extLst>
          </p:cNvPr>
          <p:cNvSpPr txBox="1"/>
          <p:nvPr/>
        </p:nvSpPr>
        <p:spPr>
          <a:xfrm>
            <a:off x="8691151" y="4010667"/>
            <a:ext cx="3317133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Aharoni" panose="02010803020104030203" pitchFamily="2" charset="-79"/>
              </a:rPr>
              <a:t>Test Suite and Test Case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Aharoni" panose="02010803020104030203" pitchFamily="2" charset="-79"/>
              </a:rPr>
              <a:t>Hook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Aharoni" panose="02010803020104030203" pitchFamily="2" charset="-79"/>
              </a:rPr>
              <a:t>Query Element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Aharoni" panose="02010803020104030203" pitchFamily="2" charset="-79"/>
              </a:rPr>
              <a:t>Assertion</a:t>
            </a:r>
          </a:p>
        </p:txBody>
      </p:sp>
    </p:spTree>
    <p:extLst>
      <p:ext uri="{BB962C8B-B14F-4D97-AF65-F5344CB8AC3E}">
        <p14:creationId xmlns:p14="http://schemas.microsoft.com/office/powerpoint/2010/main" val="241967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338CD07-ECF6-43B9-850B-29CA10019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494"/>
            <a:ext cx="12192000" cy="5318791"/>
          </a:xfrm>
          <a:prstGeom prst="rect">
            <a:avLst/>
          </a:prstGeom>
        </p:spPr>
      </p:pic>
      <p:sp>
        <p:nvSpPr>
          <p:cNvPr id="27" name="직사각형 4">
            <a:extLst>
              <a:ext uri="{FF2B5EF4-FFF2-40B4-BE49-F238E27FC236}">
                <a16:creationId xmlns:a16="http://schemas.microsoft.com/office/drawing/2014/main" id="{8FA82EAD-1356-4C06-B255-8B4AAB3213D5}"/>
              </a:ext>
            </a:extLst>
          </p:cNvPr>
          <p:cNvSpPr/>
          <p:nvPr/>
        </p:nvSpPr>
        <p:spPr>
          <a:xfrm>
            <a:off x="22" y="-1905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2382" y="116450"/>
            <a:ext cx="5892163" cy="646331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怎麼寫一個</a:t>
            </a:r>
            <a:r>
              <a:rPr lang="en-US" altLang="zh-TW" dirty="0">
                <a:solidFill>
                  <a:schemeClr val="bg1"/>
                </a:solidFill>
              </a:rPr>
              <a:t>Test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Case?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E615BCB-EDB6-470F-AB21-57499CF68928}"/>
              </a:ext>
            </a:extLst>
          </p:cNvPr>
          <p:cNvSpPr txBox="1"/>
          <p:nvPr/>
        </p:nvSpPr>
        <p:spPr>
          <a:xfrm>
            <a:off x="7663159" y="3701246"/>
            <a:ext cx="4328429" cy="114082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</a:rPr>
              <a:t>假設要測的是訂</a:t>
            </a:r>
            <a:r>
              <a:rPr lang="en-US" altLang="zh-TW" sz="2400" dirty="0">
                <a:solidFill>
                  <a:schemeClr val="bg1"/>
                </a:solidFill>
              </a:rPr>
              <a:t>Pizza</a:t>
            </a:r>
            <a:r>
              <a:rPr lang="zh-TW" altLang="en-US" sz="2400" dirty="0">
                <a:solidFill>
                  <a:schemeClr val="bg1"/>
                </a:solidFill>
              </a:rPr>
              <a:t> </a:t>
            </a:r>
            <a:r>
              <a:rPr lang="en-US" altLang="zh-TW" sz="2400" dirty="0">
                <a:solidFill>
                  <a:schemeClr val="bg1"/>
                </a:solidFill>
              </a:rPr>
              <a:t>Page</a:t>
            </a:r>
            <a:r>
              <a:rPr lang="zh-TW" altLang="en-US" sz="2400" dirty="0">
                <a:solidFill>
                  <a:schemeClr val="bg1"/>
                </a:solidFill>
              </a:rPr>
              <a:t>裡，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</a:rPr>
              <a:t>頁面標題和欄位名稱顯示正確</a:t>
            </a:r>
            <a:r>
              <a:rPr lang="en-US" altLang="zh-TW" sz="2400" dirty="0">
                <a:solidFill>
                  <a:schemeClr val="bg1"/>
                </a:solidFill>
              </a:rPr>
              <a:t>?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2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CD9035-05D0-4020-8CC6-12FF7C79E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09675"/>
            <a:ext cx="11088112" cy="515302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zh-TW" b="1" dirty="0"/>
              <a:t>Test suite and test case:</a:t>
            </a:r>
          </a:p>
          <a:p>
            <a:pPr lvl="1">
              <a:lnSpc>
                <a:spcPts val="3000"/>
              </a:lnSpc>
              <a:spcBef>
                <a:spcPts val="0"/>
              </a:spcBef>
            </a:pPr>
            <a:r>
              <a:rPr lang="en-US" altLang="zh-TW" sz="2000" b="1" i="1" dirty="0">
                <a:solidFill>
                  <a:srgbClr val="0070C0"/>
                </a:solidFill>
              </a:rPr>
              <a:t>describe()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or context()</a:t>
            </a:r>
            <a:r>
              <a:rPr lang="zh-TW" altLang="en-US" sz="2000" dirty="0"/>
              <a:t>，</a:t>
            </a:r>
            <a:r>
              <a:rPr lang="en-US" altLang="zh-TW" sz="2000" dirty="0"/>
              <a:t>test suite</a:t>
            </a:r>
            <a:r>
              <a:rPr lang="zh-TW" altLang="en-US" sz="2000" dirty="0"/>
              <a:t>，表示一組相關的測試。</a:t>
            </a:r>
            <a:r>
              <a:rPr lang="en-US" altLang="zh-TW" sz="2000" dirty="0"/>
              <a:t>describe </a:t>
            </a:r>
            <a:r>
              <a:rPr lang="zh-TW" altLang="en-US" sz="2000" dirty="0"/>
              <a:t>為一個函數，第一個參數為 </a:t>
            </a:r>
            <a:r>
              <a:rPr lang="en-US" altLang="zh-TW" sz="2000" dirty="0"/>
              <a:t>test suite</a:t>
            </a:r>
            <a:r>
              <a:rPr lang="zh-TW" altLang="en-US" sz="2000" dirty="0"/>
              <a:t>的名稱，第二個參數為實際執行的函數。</a:t>
            </a:r>
          </a:p>
          <a:p>
            <a:pPr lvl="1">
              <a:lnSpc>
                <a:spcPts val="3000"/>
              </a:lnSpc>
              <a:spcBef>
                <a:spcPts val="0"/>
              </a:spcBef>
            </a:pPr>
            <a:r>
              <a:rPr lang="en-US" altLang="zh-TW" sz="2000" b="1" i="1" dirty="0">
                <a:solidFill>
                  <a:srgbClr val="0070C0"/>
                </a:solidFill>
              </a:rPr>
              <a:t>it</a:t>
            </a:r>
            <a:r>
              <a:rPr lang="en-US" altLang="zh-TW" sz="2000" b="1" dirty="0">
                <a:solidFill>
                  <a:srgbClr val="0070C0"/>
                </a:solidFill>
              </a:rPr>
              <a:t>()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or specify()</a:t>
            </a:r>
            <a:r>
              <a:rPr lang="zh-TW" altLang="en-US" sz="2000" dirty="0"/>
              <a:t>，</a:t>
            </a:r>
            <a:r>
              <a:rPr lang="en-US" altLang="zh-TW" sz="2000" dirty="0"/>
              <a:t>test case</a:t>
            </a:r>
            <a:r>
              <a:rPr lang="zh-TW" altLang="en-US" sz="2000" dirty="0"/>
              <a:t>，表示一個單獨測試，為測試裡最小單位。</a:t>
            </a:r>
            <a:r>
              <a:rPr lang="en-US" altLang="zh-TW" sz="2000" dirty="0"/>
              <a:t>it </a:t>
            </a:r>
            <a:r>
              <a:rPr lang="zh-TW" altLang="en-US" sz="2000" dirty="0"/>
              <a:t>為一個函數，第一個參數為 </a:t>
            </a:r>
            <a:r>
              <a:rPr lang="en-US" altLang="zh-TW" sz="2000" dirty="0"/>
              <a:t>test case </a:t>
            </a:r>
            <a:r>
              <a:rPr lang="zh-TW" altLang="en-US" sz="2000" dirty="0"/>
              <a:t>的描述名稱，第二個參數為實際執行的函數。</a:t>
            </a:r>
            <a:endParaRPr lang="en-US" altLang="zh-TW" sz="2000" dirty="0"/>
          </a:p>
          <a:p>
            <a:pPr lvl="1">
              <a:lnSpc>
                <a:spcPts val="3000"/>
              </a:lnSpc>
              <a:spcBef>
                <a:spcPts val="0"/>
              </a:spcBef>
            </a:pPr>
            <a:r>
              <a:rPr lang="zh-TW" altLang="en-US" sz="2000" dirty="0"/>
              <a:t>在測試程式碼中會包含一個或多個 </a:t>
            </a:r>
            <a:r>
              <a:rPr lang="en-US" altLang="zh-TW" sz="2000" dirty="0"/>
              <a:t>test suite</a:t>
            </a:r>
            <a:r>
              <a:rPr lang="zh-TW" altLang="en-US" sz="2000" dirty="0"/>
              <a:t>，而每個 </a:t>
            </a:r>
            <a:r>
              <a:rPr lang="en-US" altLang="zh-TW" sz="2000" dirty="0"/>
              <a:t>test suite </a:t>
            </a:r>
            <a:r>
              <a:rPr lang="zh-TW" altLang="en-US" sz="2000" dirty="0"/>
              <a:t>則會包含一或多個 </a:t>
            </a:r>
            <a:r>
              <a:rPr lang="en-US" altLang="zh-TW" sz="2000" dirty="0"/>
              <a:t>test case</a:t>
            </a:r>
            <a:r>
              <a:rPr lang="zh-TW" altLang="en-US" sz="2000" dirty="0"/>
              <a:t>。</a:t>
            </a:r>
          </a:p>
        </p:txBody>
      </p:sp>
      <p:sp>
        <p:nvSpPr>
          <p:cNvPr id="27" name="직사각형 4">
            <a:extLst>
              <a:ext uri="{FF2B5EF4-FFF2-40B4-BE49-F238E27FC236}">
                <a16:creationId xmlns:a16="http://schemas.microsoft.com/office/drawing/2014/main" id="{8FA82EAD-1356-4C06-B255-8B4AAB3213D5}"/>
              </a:ext>
            </a:extLst>
          </p:cNvPr>
          <p:cNvSpPr/>
          <p:nvPr/>
        </p:nvSpPr>
        <p:spPr>
          <a:xfrm>
            <a:off x="22" y="-1905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E84FB6-129C-4152-8579-F08D81D110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645" y="116450"/>
            <a:ext cx="544992" cy="6200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Test Case Structure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92A704-A306-494F-A4D2-E3044A634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49" y="3786188"/>
            <a:ext cx="5996617" cy="29932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0B9E83C-0EA0-47D7-90D3-6F09715BD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624" y="4733868"/>
            <a:ext cx="5921231" cy="18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00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CD9035-05D0-4020-8CC6-12FF7C79E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09675"/>
            <a:ext cx="10668000" cy="515302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zh-TW" b="1" dirty="0"/>
              <a:t>Hook:</a:t>
            </a:r>
            <a:endParaRPr lang="zh-TW" altLang="en-US" b="1" dirty="0"/>
          </a:p>
          <a:p>
            <a:pPr marL="742950" lvl="1" indent="-285750">
              <a:lnSpc>
                <a:spcPts val="3000"/>
              </a:lnSpc>
            </a:pPr>
            <a:r>
              <a:rPr lang="en-US" altLang="zh-TW" sz="2000" b="1" i="1" dirty="0">
                <a:solidFill>
                  <a:srgbClr val="0070C0"/>
                </a:solidFill>
              </a:rPr>
              <a:t>before()</a:t>
            </a:r>
            <a:r>
              <a:rPr lang="zh-TW" altLang="en-US" sz="2000" dirty="0"/>
              <a:t>：在所有測試開始前會執行的程式碼區塊。</a:t>
            </a:r>
          </a:p>
          <a:p>
            <a:pPr marL="742950" lvl="1" indent="-285750">
              <a:lnSpc>
                <a:spcPts val="3000"/>
              </a:lnSpc>
            </a:pPr>
            <a:r>
              <a:rPr lang="en-US" altLang="zh-TW" sz="2000" b="1" i="1" dirty="0">
                <a:solidFill>
                  <a:srgbClr val="0070C0"/>
                </a:solidFill>
              </a:rPr>
              <a:t>after()</a:t>
            </a:r>
            <a:r>
              <a:rPr lang="zh-TW" altLang="en-US" sz="2000" dirty="0"/>
              <a:t>：在所有測試結束後會執行的程式碼區塊。</a:t>
            </a:r>
          </a:p>
          <a:p>
            <a:pPr marL="742950" lvl="1" indent="-285750">
              <a:lnSpc>
                <a:spcPts val="3000"/>
              </a:lnSpc>
            </a:pPr>
            <a:r>
              <a:rPr lang="en-US" altLang="zh-TW" sz="2000" b="1" i="1" dirty="0" err="1">
                <a:solidFill>
                  <a:srgbClr val="0070C0"/>
                </a:solidFill>
              </a:rPr>
              <a:t>beforeEach</a:t>
            </a:r>
            <a:r>
              <a:rPr lang="en-US" altLang="zh-TW" sz="2000" b="1" i="1" dirty="0">
                <a:solidFill>
                  <a:srgbClr val="0070C0"/>
                </a:solidFill>
              </a:rPr>
              <a:t>()</a:t>
            </a:r>
            <a:r>
              <a:rPr lang="zh-TW" altLang="en-US" sz="2000" dirty="0"/>
              <a:t>：在每個 </a:t>
            </a:r>
            <a:r>
              <a:rPr lang="en-US" altLang="zh-TW" sz="2000" dirty="0"/>
              <a:t>Test Case </a:t>
            </a:r>
            <a:r>
              <a:rPr lang="zh-TW" altLang="en-US" sz="2000" dirty="0"/>
              <a:t>開始前執行的程式碼區塊。</a:t>
            </a:r>
          </a:p>
          <a:p>
            <a:pPr marL="742950" lvl="1" indent="-285750">
              <a:lnSpc>
                <a:spcPts val="3000"/>
              </a:lnSpc>
            </a:pPr>
            <a:r>
              <a:rPr lang="en-US" altLang="zh-TW" sz="2000" b="1" i="1" dirty="0" err="1">
                <a:solidFill>
                  <a:srgbClr val="0070C0"/>
                </a:solidFill>
              </a:rPr>
              <a:t>afterEach</a:t>
            </a:r>
            <a:r>
              <a:rPr lang="en-US" altLang="zh-TW" sz="2000" b="1" i="1" dirty="0">
                <a:solidFill>
                  <a:srgbClr val="0070C0"/>
                </a:solidFill>
              </a:rPr>
              <a:t>()</a:t>
            </a:r>
            <a:r>
              <a:rPr lang="zh-TW" altLang="en-US" sz="2000" dirty="0"/>
              <a:t>：在每個 </a:t>
            </a:r>
            <a:r>
              <a:rPr lang="en-US" altLang="zh-TW" sz="2000" dirty="0"/>
              <a:t>Test Case </a:t>
            </a:r>
            <a:r>
              <a:rPr lang="zh-TW" altLang="en-US" sz="2000" dirty="0"/>
              <a:t>結束後執行的程式碼區塊。</a:t>
            </a:r>
          </a:p>
        </p:txBody>
      </p:sp>
      <p:sp>
        <p:nvSpPr>
          <p:cNvPr id="27" name="직사각형 4">
            <a:extLst>
              <a:ext uri="{FF2B5EF4-FFF2-40B4-BE49-F238E27FC236}">
                <a16:creationId xmlns:a16="http://schemas.microsoft.com/office/drawing/2014/main" id="{8FA82EAD-1356-4C06-B255-8B4AAB3213D5}"/>
              </a:ext>
            </a:extLst>
          </p:cNvPr>
          <p:cNvSpPr/>
          <p:nvPr/>
        </p:nvSpPr>
        <p:spPr>
          <a:xfrm>
            <a:off x="22" y="-1905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E84FB6-129C-4152-8579-F08D81D110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645" y="116450"/>
            <a:ext cx="544992" cy="6200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Test Case Structure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C4CFB6-3970-4DBD-B376-1591C6888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659" y="3409090"/>
            <a:ext cx="4882145" cy="337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50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CD9035-05D0-4020-8CC6-12FF7C79E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09674"/>
            <a:ext cx="10668000" cy="513857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zh-TW" b="1" dirty="0"/>
              <a:t>Exclusive test</a:t>
            </a:r>
          </a:p>
          <a:p>
            <a:pPr lvl="1"/>
            <a:r>
              <a:rPr lang="en-US" altLang="zh-TW" b="1" i="1" dirty="0">
                <a:solidFill>
                  <a:srgbClr val="0070C0"/>
                </a:solidFill>
              </a:rPr>
              <a:t>.only: </a:t>
            </a:r>
            <a:r>
              <a:rPr lang="zh-TW" altLang="en-US" dirty="0"/>
              <a:t>只跑特定的</a:t>
            </a:r>
            <a:r>
              <a:rPr lang="en-US" altLang="zh-TW" dirty="0"/>
              <a:t>test</a:t>
            </a:r>
            <a:r>
              <a:rPr lang="zh-TW" altLang="en-US" dirty="0"/>
              <a:t> </a:t>
            </a:r>
            <a:r>
              <a:rPr lang="en-US" altLang="zh-TW" dirty="0"/>
              <a:t>suite</a:t>
            </a:r>
            <a:r>
              <a:rPr lang="zh-TW" altLang="en-US" dirty="0"/>
              <a:t> </a:t>
            </a:r>
            <a:r>
              <a:rPr lang="en-US" altLang="zh-TW" dirty="0"/>
              <a:t>or</a:t>
            </a:r>
            <a:r>
              <a:rPr lang="zh-TW" altLang="en-US" dirty="0"/>
              <a:t> </a:t>
            </a:r>
            <a:r>
              <a:rPr lang="en-US" altLang="zh-TW" dirty="0"/>
              <a:t>test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</a:p>
          <a:p>
            <a:pPr lvl="1"/>
            <a:endParaRPr lang="zh-TW" altLang="en-US" dirty="0"/>
          </a:p>
        </p:txBody>
      </p:sp>
      <p:sp>
        <p:nvSpPr>
          <p:cNvPr id="27" name="직사각형 4">
            <a:extLst>
              <a:ext uri="{FF2B5EF4-FFF2-40B4-BE49-F238E27FC236}">
                <a16:creationId xmlns:a16="http://schemas.microsoft.com/office/drawing/2014/main" id="{8FA82EAD-1356-4C06-B255-8B4AAB3213D5}"/>
              </a:ext>
            </a:extLst>
          </p:cNvPr>
          <p:cNvSpPr/>
          <p:nvPr/>
        </p:nvSpPr>
        <p:spPr>
          <a:xfrm>
            <a:off x="22" y="-1905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Test Case Structure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309924-08CE-412C-89E9-E7E604725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4" y="2215439"/>
            <a:ext cx="6111217" cy="37655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951B9E5-0BC2-41B6-B2E7-7C60AECA3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675" y="2219679"/>
            <a:ext cx="5863574" cy="321909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AE84FB6-129C-4152-8579-F08D81D110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26" y="5240503"/>
            <a:ext cx="1301636" cy="148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06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D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7"/>
          <p:cNvSpPr txBox="1"/>
          <p:nvPr/>
        </p:nvSpPr>
        <p:spPr>
          <a:xfrm>
            <a:off x="4406467" y="2757725"/>
            <a:ext cx="428673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02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</a:rPr>
              <a:t>Cypress Introduction</a:t>
            </a:r>
            <a:endParaRPr kumimoji="0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軟正黑體"/>
              <a:cs typeface="Aharoni" panose="02010803020104030203" pitchFamily="2" charset="-79"/>
            </a:endParaRPr>
          </a:p>
        </p:txBody>
      </p:sp>
      <p:sp>
        <p:nvSpPr>
          <p:cNvPr id="9" name="직사각형 10"/>
          <p:cNvSpPr/>
          <p:nvPr/>
        </p:nvSpPr>
        <p:spPr>
          <a:xfrm>
            <a:off x="413893" y="1332399"/>
            <a:ext cx="5394256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야놀자 야체 B"/>
                <a:cs typeface="+mn-cs"/>
              </a:rPr>
              <a:t>Agenda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야놀자 야체 B"/>
              <a:cs typeface="+mn-cs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1EA58B51-862E-4809-AB7F-82B5BD665C37}"/>
              </a:ext>
            </a:extLst>
          </p:cNvPr>
          <p:cNvSpPr txBox="1"/>
          <p:nvPr/>
        </p:nvSpPr>
        <p:spPr>
          <a:xfrm>
            <a:off x="9206721" y="2757725"/>
            <a:ext cx="428673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03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</a:rPr>
              <a:t>Test Script</a:t>
            </a:r>
            <a:endParaRPr kumimoji="0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軟正黑體"/>
              <a:cs typeface="Aharoni" panose="02010803020104030203" pitchFamily="2" charset="-79"/>
            </a:endParaRPr>
          </a:p>
        </p:txBody>
      </p:sp>
      <p:sp>
        <p:nvSpPr>
          <p:cNvPr id="13" name="TextBox 37">
            <a:extLst>
              <a:ext uri="{FF2B5EF4-FFF2-40B4-BE49-F238E27FC236}">
                <a16:creationId xmlns:a16="http://schemas.microsoft.com/office/drawing/2014/main" id="{181F4FCE-9869-413B-91B0-44BF1FE58D8A}"/>
              </a:ext>
            </a:extLst>
          </p:cNvPr>
          <p:cNvSpPr txBox="1"/>
          <p:nvPr/>
        </p:nvSpPr>
        <p:spPr>
          <a:xfrm>
            <a:off x="841910" y="2757725"/>
            <a:ext cx="428673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1" u="sng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01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Calibri"/>
                <a:ea typeface="微軟正黑體"/>
              </a:rPr>
              <a:t>Testing Concept</a:t>
            </a:r>
            <a:endParaRPr kumimoji="0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Calibri"/>
              <a:ea typeface="微軟正黑體"/>
              <a:cs typeface="Aharoni" panose="02010803020104030203" pitchFamily="2" charset="-79"/>
            </a:endParaRPr>
          </a:p>
        </p:txBody>
      </p:sp>
      <p:sp>
        <p:nvSpPr>
          <p:cNvPr id="7" name="TextBox 37">
            <a:extLst>
              <a:ext uri="{FF2B5EF4-FFF2-40B4-BE49-F238E27FC236}">
                <a16:creationId xmlns:a16="http://schemas.microsoft.com/office/drawing/2014/main" id="{46C4ABCE-ACC2-4EFC-8ACA-694F5D73BD13}"/>
              </a:ext>
            </a:extLst>
          </p:cNvPr>
          <p:cNvSpPr txBox="1"/>
          <p:nvPr/>
        </p:nvSpPr>
        <p:spPr>
          <a:xfrm>
            <a:off x="841910" y="3921890"/>
            <a:ext cx="2047205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Aharoni" panose="02010803020104030203" pitchFamily="2" charset="-79"/>
              </a:rPr>
              <a:t>TDD and BDD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prstClr val="white"/>
                </a:solidFill>
                <a:cs typeface="Aharoni" panose="02010803020104030203" pitchFamily="2" charset="-79"/>
              </a:rPr>
              <a:t>Testing pyramid</a:t>
            </a:r>
            <a:endParaRPr kumimoji="0" lang="en-US" altLang="ko-KR" sz="16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77305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CD9035-05D0-4020-8CC6-12FF7C79E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09674"/>
            <a:ext cx="10668000" cy="513857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zh-TW" b="1" dirty="0"/>
              <a:t>Inclusive test</a:t>
            </a:r>
          </a:p>
          <a:p>
            <a:pPr lvl="1"/>
            <a:r>
              <a:rPr lang="en-US" altLang="zh-TW" b="1" i="1" dirty="0">
                <a:solidFill>
                  <a:srgbClr val="0070C0"/>
                </a:solidFill>
              </a:rPr>
              <a:t>.skip()</a:t>
            </a:r>
            <a:r>
              <a:rPr lang="en-US" altLang="zh-TW" dirty="0"/>
              <a:t>: bypass test</a:t>
            </a:r>
            <a:r>
              <a:rPr lang="zh-TW" altLang="en-US" dirty="0"/>
              <a:t> </a:t>
            </a:r>
            <a:r>
              <a:rPr lang="en-US" altLang="zh-TW" dirty="0"/>
              <a:t>suite</a:t>
            </a:r>
            <a:r>
              <a:rPr lang="zh-TW" altLang="en-US" dirty="0"/>
              <a:t> </a:t>
            </a:r>
            <a:r>
              <a:rPr lang="en-US" altLang="zh-TW" dirty="0"/>
              <a:t>or</a:t>
            </a:r>
            <a:r>
              <a:rPr lang="zh-TW" altLang="en-US" dirty="0"/>
              <a:t> </a:t>
            </a:r>
            <a:r>
              <a:rPr lang="en-US" altLang="zh-TW" dirty="0"/>
              <a:t>test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endParaRPr lang="zh-TW" altLang="en-US" dirty="0"/>
          </a:p>
        </p:txBody>
      </p:sp>
      <p:sp>
        <p:nvSpPr>
          <p:cNvPr id="27" name="직사각형 4">
            <a:extLst>
              <a:ext uri="{FF2B5EF4-FFF2-40B4-BE49-F238E27FC236}">
                <a16:creationId xmlns:a16="http://schemas.microsoft.com/office/drawing/2014/main" id="{8FA82EAD-1356-4C06-B255-8B4AAB3213D5}"/>
              </a:ext>
            </a:extLst>
          </p:cNvPr>
          <p:cNvSpPr/>
          <p:nvPr/>
        </p:nvSpPr>
        <p:spPr>
          <a:xfrm>
            <a:off x="22" y="-1905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E84FB6-129C-4152-8579-F08D81D110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26" y="5240503"/>
            <a:ext cx="1301636" cy="14809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Test Case Structure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670B81-D846-497C-9B0D-EAA811281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88" y="2203633"/>
            <a:ext cx="5820737" cy="32591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6E72B3B-053D-47B0-9EC0-33F67BC72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503" y="2203633"/>
            <a:ext cx="5673100" cy="236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18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4">
            <a:extLst>
              <a:ext uri="{FF2B5EF4-FFF2-40B4-BE49-F238E27FC236}">
                <a16:creationId xmlns:a16="http://schemas.microsoft.com/office/drawing/2014/main" id="{8FA82EAD-1356-4C06-B255-8B4AAB3213D5}"/>
              </a:ext>
            </a:extLst>
          </p:cNvPr>
          <p:cNvSpPr/>
          <p:nvPr/>
        </p:nvSpPr>
        <p:spPr>
          <a:xfrm>
            <a:off x="22" y="-1905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23009" y="70727"/>
            <a:ext cx="7756992" cy="646331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Cypress</a:t>
            </a:r>
            <a:r>
              <a:rPr lang="zh-TW" altLang="en-US" dirty="0"/>
              <a:t>語法 </a:t>
            </a:r>
            <a:r>
              <a:rPr lang="en-US" altLang="zh-TW" dirty="0"/>
              <a:t>- visit, contain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306E162-EE1D-42FC-9CB8-66DBBA0E8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09674"/>
            <a:ext cx="10668000" cy="513857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zh-TW" b="1" i="1" dirty="0" err="1">
                <a:solidFill>
                  <a:srgbClr val="0070C0"/>
                </a:solidFill>
              </a:rPr>
              <a:t>cy.visit</a:t>
            </a:r>
            <a:r>
              <a:rPr lang="en-US" altLang="zh-TW" b="1" i="1" dirty="0">
                <a:solidFill>
                  <a:srgbClr val="0070C0"/>
                </a:solidFill>
              </a:rPr>
              <a:t>(</a:t>
            </a:r>
            <a:r>
              <a:rPr lang="en-US" altLang="zh-TW" b="1" i="1" dirty="0" err="1">
                <a:solidFill>
                  <a:srgbClr val="0070C0"/>
                </a:solidFill>
              </a:rPr>
              <a:t>url</a:t>
            </a:r>
            <a:r>
              <a:rPr lang="en-US" altLang="zh-TW" b="1" i="1" dirty="0">
                <a:solidFill>
                  <a:srgbClr val="0070C0"/>
                </a:solidFill>
              </a:rPr>
              <a:t>)</a:t>
            </a:r>
            <a:r>
              <a:rPr lang="en-US" altLang="zh-TW" dirty="0"/>
              <a:t>: Visit a remote URL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b="1" i="1" dirty="0" err="1">
                <a:solidFill>
                  <a:srgbClr val="0070C0"/>
                </a:solidFill>
              </a:rPr>
              <a:t>cy.contains</a:t>
            </a:r>
            <a:r>
              <a:rPr lang="en-US" altLang="zh-TW" b="1" i="1" dirty="0">
                <a:solidFill>
                  <a:srgbClr val="0070C0"/>
                </a:solidFill>
              </a:rPr>
              <a:t>(content):</a:t>
            </a:r>
            <a:r>
              <a:rPr lang="en-US" altLang="zh-TW" dirty="0"/>
              <a:t>Get the DOM element containing the content</a:t>
            </a:r>
            <a:endParaRPr lang="en-US" altLang="zh-TW" b="1" i="1" dirty="0">
              <a:solidFill>
                <a:srgbClr val="0070C0"/>
              </a:solidFill>
            </a:endParaRP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F0013F4-BAA6-4734-B8C0-FB69C2C9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41" y="1789394"/>
            <a:ext cx="6057900" cy="9810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C701C8-31D2-4360-B4ED-28337EA69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41" y="3889852"/>
            <a:ext cx="3584603" cy="3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41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4">
            <a:extLst>
              <a:ext uri="{FF2B5EF4-FFF2-40B4-BE49-F238E27FC236}">
                <a16:creationId xmlns:a16="http://schemas.microsoft.com/office/drawing/2014/main" id="{90516249-7CD2-43D1-A23E-DBF709F0745F}"/>
              </a:ext>
            </a:extLst>
          </p:cNvPr>
          <p:cNvSpPr/>
          <p:nvPr/>
        </p:nvSpPr>
        <p:spPr>
          <a:xfrm>
            <a:off x="22" y="-19050"/>
            <a:ext cx="12190413" cy="68770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0F248B3-F7CA-491D-B700-BD52DA81B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32" y="-26299"/>
            <a:ext cx="66298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41104C7-D00B-4EC7-BD57-0A4F2C56793C}"/>
              </a:ext>
            </a:extLst>
          </p:cNvPr>
          <p:cNvSpPr txBox="1"/>
          <p:nvPr/>
        </p:nvSpPr>
        <p:spPr>
          <a:xfrm>
            <a:off x="7702766" y="1124793"/>
            <a:ext cx="4334634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請打開範例專案中的</a:t>
            </a:r>
            <a:r>
              <a:rPr lang="en-US" altLang="zh-TW" dirty="0">
                <a:solidFill>
                  <a:schemeClr val="bg1"/>
                </a:solidFill>
              </a:rPr>
              <a:t>exercise-2</a:t>
            </a:r>
            <a:r>
              <a:rPr lang="zh-TW" altLang="en-US" dirty="0">
                <a:solidFill>
                  <a:schemeClr val="bg1"/>
                </a:solidFill>
              </a:rPr>
              <a:t>資料夾，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裡面的</a:t>
            </a:r>
            <a:r>
              <a:rPr lang="en-US" altLang="zh-TW" dirty="0">
                <a:solidFill>
                  <a:schemeClr val="bg1"/>
                </a:solidFill>
              </a:rPr>
              <a:t>README.md</a:t>
            </a:r>
            <a:r>
              <a:rPr lang="zh-TW" altLang="en-US" dirty="0">
                <a:solidFill>
                  <a:schemeClr val="bg1"/>
                </a:solidFill>
              </a:rPr>
              <a:t>有詳細步驟說明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en-US" altLang="zh-TW" dirty="0" err="1">
                <a:solidFill>
                  <a:schemeClr val="bg1"/>
                </a:solidFill>
              </a:rPr>
              <a:t>ctrl+shift+v</a:t>
            </a:r>
            <a:r>
              <a:rPr lang="zh-TW" altLang="en-US" dirty="0">
                <a:solidFill>
                  <a:schemeClr val="bg1"/>
                </a:solidFill>
              </a:rPr>
              <a:t>，可以</a:t>
            </a:r>
            <a:r>
              <a:rPr lang="en-US" altLang="zh-TW" dirty="0">
                <a:solidFill>
                  <a:schemeClr val="bg1"/>
                </a:solidFill>
              </a:rPr>
              <a:t>preview markdown file)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57E2436-7A54-4045-A235-05B6E0FEB642}"/>
              </a:ext>
            </a:extLst>
          </p:cNvPr>
          <p:cNvSpPr txBox="1"/>
          <p:nvPr/>
        </p:nvSpPr>
        <p:spPr>
          <a:xfrm>
            <a:off x="6036658" y="4046018"/>
            <a:ext cx="5911016" cy="1323439"/>
          </a:xfrm>
          <a:prstGeom prst="rect">
            <a:avLst/>
          </a:prstGeom>
          <a:solidFill>
            <a:srgbClr val="8FD6C6"/>
          </a:solidFill>
        </p:spPr>
        <p:txBody>
          <a:bodyPr vert="horz"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但單純用</a:t>
            </a:r>
            <a:r>
              <a:rPr lang="en-US" altLang="zh-TW" sz="2000" dirty="0">
                <a:solidFill>
                  <a:schemeClr val="bg1"/>
                </a:solidFill>
              </a:rPr>
              <a:t>contains</a:t>
            </a:r>
            <a:r>
              <a:rPr lang="zh-TW" altLang="en-US" sz="2000" dirty="0">
                <a:solidFill>
                  <a:schemeClr val="bg1"/>
                </a:solidFill>
              </a:rPr>
              <a:t>來測會不會覺得有點不準呢</a:t>
            </a:r>
            <a:r>
              <a:rPr lang="en-US" altLang="zh-TW" sz="2000" dirty="0">
                <a:solidFill>
                  <a:schemeClr val="bg1"/>
                </a:solidFill>
              </a:rPr>
              <a:t>?</a:t>
            </a:r>
          </a:p>
          <a:p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zh-TW" altLang="en-US" sz="2000" dirty="0">
                <a:solidFill>
                  <a:schemeClr val="bg1"/>
                </a:solidFill>
              </a:rPr>
              <a:t>可以在明確一點嗎</a:t>
            </a:r>
            <a:r>
              <a:rPr lang="en-US" altLang="zh-TW" sz="2000" dirty="0">
                <a:solidFill>
                  <a:schemeClr val="bg1"/>
                </a:solidFill>
              </a:rPr>
              <a:t>?</a:t>
            </a:r>
          </a:p>
          <a:p>
            <a:r>
              <a:rPr lang="en-US" altLang="zh-TW" sz="20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zh-TW" altLang="en-US" sz="2000" dirty="0">
                <a:solidFill>
                  <a:schemeClr val="bg1"/>
                </a:solidFill>
              </a:rPr>
              <a:t>可以針對某個</a:t>
            </a:r>
            <a:r>
              <a:rPr lang="en-US" altLang="zh-TW" sz="2000" dirty="0">
                <a:solidFill>
                  <a:schemeClr val="bg1"/>
                </a:solidFill>
              </a:rPr>
              <a:t>element</a:t>
            </a:r>
            <a:r>
              <a:rPr lang="zh-TW" altLang="en-US" sz="2000" dirty="0">
                <a:solidFill>
                  <a:schemeClr val="bg1"/>
                </a:solidFill>
              </a:rPr>
              <a:t>來做驗證</a:t>
            </a:r>
            <a:r>
              <a:rPr lang="en-US" altLang="zh-TW" sz="2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817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D2DAF06-797D-4B32-B734-ABF289EA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923" y="1950968"/>
            <a:ext cx="10196259" cy="4649124"/>
          </a:xfrm>
          <a:prstGeom prst="rect">
            <a:avLst/>
          </a:prstGeom>
        </p:spPr>
      </p:pic>
      <p:sp>
        <p:nvSpPr>
          <p:cNvPr id="27" name="직사각형 4">
            <a:extLst>
              <a:ext uri="{FF2B5EF4-FFF2-40B4-BE49-F238E27FC236}">
                <a16:creationId xmlns:a16="http://schemas.microsoft.com/office/drawing/2014/main" id="{8FA82EAD-1356-4C06-B255-8B4AAB3213D5}"/>
              </a:ext>
            </a:extLst>
          </p:cNvPr>
          <p:cNvSpPr/>
          <p:nvPr/>
        </p:nvSpPr>
        <p:spPr>
          <a:xfrm>
            <a:off x="22" y="-1905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9A92BC-5B99-45F1-964E-198DD6A7F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i="1" dirty="0">
                <a:solidFill>
                  <a:schemeClr val="accent5"/>
                </a:solidFill>
              </a:rPr>
              <a:t>get(): </a:t>
            </a:r>
            <a:r>
              <a:rPr lang="en-US" altLang="zh-TW" dirty="0"/>
              <a:t>Get one or more DOM elements by selector or alias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Query Element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60D648D-1D35-4C2C-8546-4614C3E8B6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12" y="5736787"/>
            <a:ext cx="1006175" cy="100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1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4">
            <a:extLst>
              <a:ext uri="{FF2B5EF4-FFF2-40B4-BE49-F238E27FC236}">
                <a16:creationId xmlns:a16="http://schemas.microsoft.com/office/drawing/2014/main" id="{8FA82EAD-1356-4C06-B255-8B4AAB3213D5}"/>
              </a:ext>
            </a:extLst>
          </p:cNvPr>
          <p:cNvSpPr/>
          <p:nvPr/>
        </p:nvSpPr>
        <p:spPr>
          <a:xfrm>
            <a:off x="22" y="-1905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9A92BC-5B99-45F1-964E-198DD6A7F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i="1" dirty="0">
                <a:solidFill>
                  <a:schemeClr val="accent5"/>
                </a:solidFill>
              </a:rPr>
              <a:t>Query element</a:t>
            </a:r>
            <a:r>
              <a:rPr lang="zh-TW" altLang="en-US" b="1" i="1" dirty="0">
                <a:solidFill>
                  <a:schemeClr val="accent5"/>
                </a:solidFill>
              </a:rPr>
              <a:t>推薦使用</a:t>
            </a:r>
            <a:r>
              <a:rPr lang="en-US" altLang="zh-TW" b="1" i="1" dirty="0">
                <a:solidFill>
                  <a:schemeClr val="accent5"/>
                </a:solidFill>
              </a:rPr>
              <a:t>data-*</a:t>
            </a:r>
            <a:r>
              <a:rPr lang="zh-TW" altLang="en-US" b="1" i="1" dirty="0">
                <a:solidFill>
                  <a:schemeClr val="accent5"/>
                </a:solidFill>
              </a:rPr>
              <a:t> 語法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Query Element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B7A250-EE42-48E2-89F8-174A8B69A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22" y="1866462"/>
            <a:ext cx="10299941" cy="471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33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4">
            <a:extLst>
              <a:ext uri="{FF2B5EF4-FFF2-40B4-BE49-F238E27FC236}">
                <a16:creationId xmlns:a16="http://schemas.microsoft.com/office/drawing/2014/main" id="{8FA82EAD-1356-4C06-B255-8B4AAB3213D5}"/>
              </a:ext>
            </a:extLst>
          </p:cNvPr>
          <p:cNvSpPr/>
          <p:nvPr/>
        </p:nvSpPr>
        <p:spPr>
          <a:xfrm>
            <a:off x="22" y="-1905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9A92BC-5B99-45F1-964E-198DD6A7F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7792"/>
            <a:ext cx="10515600" cy="553394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2000" b="1" i="1" dirty="0">
                <a:solidFill>
                  <a:schemeClr val="accent5"/>
                </a:solidFill>
              </a:rPr>
              <a:t>.type()</a:t>
            </a:r>
            <a:r>
              <a:rPr lang="en-US" altLang="zh-TW" sz="2000" i="1" dirty="0"/>
              <a:t> </a:t>
            </a:r>
            <a:r>
              <a:rPr lang="en-US" altLang="zh-TW" sz="2000" dirty="0"/>
              <a:t>- Type into a DOM element.</a:t>
            </a:r>
          </a:p>
          <a:p>
            <a:r>
              <a:rPr lang="en-US" altLang="zh-TW" sz="2000" b="1" i="1" dirty="0">
                <a:solidFill>
                  <a:schemeClr val="accent5"/>
                </a:solidFill>
              </a:rPr>
              <a:t>.blur() </a:t>
            </a:r>
            <a:r>
              <a:rPr lang="en-US" altLang="zh-TW" sz="2000" dirty="0"/>
              <a:t>- Make a focused DOM element blur.</a:t>
            </a:r>
          </a:p>
          <a:p>
            <a:r>
              <a:rPr lang="en-US" altLang="zh-TW" sz="2000" b="1" i="1" dirty="0">
                <a:solidFill>
                  <a:schemeClr val="accent5"/>
                </a:solidFill>
              </a:rPr>
              <a:t>.focus() </a:t>
            </a:r>
            <a:r>
              <a:rPr lang="en-US" altLang="zh-TW" sz="2000" dirty="0"/>
              <a:t>- Focus on a DOM element.</a:t>
            </a:r>
          </a:p>
          <a:p>
            <a:r>
              <a:rPr lang="en-US" altLang="zh-TW" sz="2000" b="1" i="1" dirty="0">
                <a:solidFill>
                  <a:schemeClr val="accent5"/>
                </a:solidFill>
              </a:rPr>
              <a:t>.clear() </a:t>
            </a:r>
            <a:r>
              <a:rPr lang="en-US" altLang="zh-TW" sz="2000" dirty="0"/>
              <a:t>- Clear the value of an input or </a:t>
            </a:r>
            <a:r>
              <a:rPr lang="en-US" altLang="zh-TW" sz="2000" dirty="0" err="1"/>
              <a:t>textarea</a:t>
            </a:r>
            <a:r>
              <a:rPr lang="en-US" altLang="zh-TW" sz="2000" dirty="0"/>
              <a:t>.</a:t>
            </a:r>
          </a:p>
          <a:p>
            <a:r>
              <a:rPr lang="en-US" altLang="zh-TW" sz="2000" b="1" i="1" dirty="0">
                <a:solidFill>
                  <a:schemeClr val="accent5"/>
                </a:solidFill>
              </a:rPr>
              <a:t>.check() </a:t>
            </a:r>
            <a:r>
              <a:rPr lang="en-US" altLang="zh-TW" sz="2000" dirty="0"/>
              <a:t>- Check checkbox(es) or radio(s).</a:t>
            </a:r>
          </a:p>
          <a:p>
            <a:r>
              <a:rPr lang="en-US" altLang="zh-TW" sz="2000" b="1" i="1" dirty="0">
                <a:solidFill>
                  <a:schemeClr val="accent5"/>
                </a:solidFill>
              </a:rPr>
              <a:t>.uncheck() </a:t>
            </a:r>
            <a:r>
              <a:rPr lang="en-US" altLang="zh-TW" sz="2000" dirty="0"/>
              <a:t>- Uncheck checkbox(es).</a:t>
            </a:r>
          </a:p>
          <a:p>
            <a:r>
              <a:rPr lang="en-US" altLang="zh-TW" sz="2000" b="1" i="1" dirty="0">
                <a:solidFill>
                  <a:schemeClr val="accent5"/>
                </a:solidFill>
              </a:rPr>
              <a:t>.select() </a:t>
            </a:r>
            <a:r>
              <a:rPr lang="en-US" altLang="zh-TW" sz="2000" dirty="0"/>
              <a:t>- Select an &lt;option&gt; within a &lt;select&gt;.</a:t>
            </a:r>
          </a:p>
          <a:p>
            <a:r>
              <a:rPr lang="en-US" altLang="zh-TW" sz="2000" b="1" i="1" dirty="0">
                <a:solidFill>
                  <a:schemeClr val="accent5"/>
                </a:solidFill>
              </a:rPr>
              <a:t>.click() </a:t>
            </a:r>
            <a:r>
              <a:rPr lang="en-US" altLang="zh-TW" sz="2000" dirty="0"/>
              <a:t>- Click a DOM element.</a:t>
            </a:r>
          </a:p>
          <a:p>
            <a:r>
              <a:rPr lang="en-US" altLang="zh-TW" sz="2000" b="1" i="1" dirty="0">
                <a:solidFill>
                  <a:schemeClr val="accent5"/>
                </a:solidFill>
              </a:rPr>
              <a:t>.</a:t>
            </a:r>
            <a:r>
              <a:rPr lang="en-US" altLang="zh-TW" sz="2000" b="1" i="1" dirty="0" err="1">
                <a:solidFill>
                  <a:schemeClr val="accent5"/>
                </a:solidFill>
              </a:rPr>
              <a:t>dblclick</a:t>
            </a:r>
            <a:r>
              <a:rPr lang="en-US" altLang="zh-TW" sz="2000" b="1" i="1" dirty="0">
                <a:solidFill>
                  <a:schemeClr val="accent5"/>
                </a:solidFill>
              </a:rPr>
              <a:t>() </a:t>
            </a:r>
            <a:r>
              <a:rPr lang="en-US" altLang="zh-TW" sz="2000" dirty="0"/>
              <a:t>– Double-click a DOM element.</a:t>
            </a:r>
          </a:p>
          <a:p>
            <a:endParaRPr lang="en-US" altLang="zh-TW" sz="2400" dirty="0"/>
          </a:p>
          <a:p>
            <a:r>
              <a:rPr lang="en-US" altLang="zh-TW" sz="2400" dirty="0"/>
              <a:t>option: </a:t>
            </a:r>
          </a:p>
          <a:p>
            <a:pPr lvl="1"/>
            <a:r>
              <a:rPr lang="en-US" altLang="zh-TW" sz="2000" dirty="0"/>
              <a:t>{ force: true}</a:t>
            </a:r>
          </a:p>
          <a:p>
            <a:pPr lvl="1"/>
            <a:r>
              <a:rPr lang="en-US" altLang="zh-TW" sz="2000" dirty="0"/>
              <a:t>{ timeout: 10000}</a:t>
            </a:r>
            <a:r>
              <a:rPr lang="zh-TW" altLang="en-US" sz="2000" dirty="0"/>
              <a:t> 預設是等待四秒</a:t>
            </a:r>
            <a:endParaRPr lang="en-US" altLang="zh-TW" sz="2000" dirty="0"/>
          </a:p>
          <a:p>
            <a:endParaRPr lang="en-US" altLang="zh-TW" sz="2400" dirty="0"/>
          </a:p>
          <a:p>
            <a:r>
              <a:rPr lang="en-US" altLang="zh-TW" sz="2400" dirty="0"/>
              <a:t>Use {keyboard} or {$variable}</a:t>
            </a:r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Interacting With Elements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D48E71-EAFA-40E3-B736-A0BEE5915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47" y="4936141"/>
            <a:ext cx="6087282" cy="6540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4CF1080-0FF1-4834-9984-93A68D4ED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748" y="5993635"/>
            <a:ext cx="6011202" cy="65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89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4">
            <a:extLst>
              <a:ext uri="{FF2B5EF4-FFF2-40B4-BE49-F238E27FC236}">
                <a16:creationId xmlns:a16="http://schemas.microsoft.com/office/drawing/2014/main" id="{90516249-7CD2-43D1-A23E-DBF709F0745F}"/>
              </a:ext>
            </a:extLst>
          </p:cNvPr>
          <p:cNvSpPr/>
          <p:nvPr/>
        </p:nvSpPr>
        <p:spPr>
          <a:xfrm>
            <a:off x="22" y="-19050"/>
            <a:ext cx="12190413" cy="68770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E7D895-17A9-4A17-BAEE-58C840124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873" y="0"/>
            <a:ext cx="7962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80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4">
            <a:extLst>
              <a:ext uri="{FF2B5EF4-FFF2-40B4-BE49-F238E27FC236}">
                <a16:creationId xmlns:a16="http://schemas.microsoft.com/office/drawing/2014/main" id="{8FA82EAD-1356-4C06-B255-8B4AAB3213D5}"/>
              </a:ext>
            </a:extLst>
          </p:cNvPr>
          <p:cNvSpPr/>
          <p:nvPr/>
        </p:nvSpPr>
        <p:spPr>
          <a:xfrm>
            <a:off x="22" y="-1905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9A92BC-5B99-45F1-964E-198DD6A7F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668"/>
            <a:ext cx="10992356" cy="5160579"/>
          </a:xfrm>
        </p:spPr>
        <p:txBody>
          <a:bodyPr>
            <a:normAutofit/>
          </a:bodyPr>
          <a:lstStyle/>
          <a:p>
            <a:r>
              <a:rPr lang="zh-TW" altLang="en-US" dirty="0"/>
              <a:t>有關聯的</a:t>
            </a:r>
            <a:r>
              <a:rPr lang="en-US" altLang="zh-TW" dirty="0"/>
              <a:t>Element</a:t>
            </a:r>
            <a:r>
              <a:rPr lang="zh-TW" altLang="en-US" dirty="0"/>
              <a:t>可以透過以下方式來取得 </a:t>
            </a:r>
            <a:r>
              <a:rPr lang="en-US" altLang="zh-TW" dirty="0"/>
              <a:t>(</a:t>
            </a:r>
            <a:r>
              <a:rPr lang="zh-TW" altLang="en-US" dirty="0"/>
              <a:t>很適合用在</a:t>
            </a:r>
            <a:r>
              <a:rPr lang="en-US" altLang="zh-TW" dirty="0"/>
              <a:t>table or form)</a:t>
            </a:r>
            <a:r>
              <a:rPr lang="zh-TW" altLang="en-US" dirty="0"/>
              <a:t>，</a:t>
            </a:r>
            <a:endParaRPr lang="en-US" altLang="zh-TW" dirty="0"/>
          </a:p>
          <a:p>
            <a:pPr lvl="1"/>
            <a:r>
              <a:rPr lang="en-US" altLang="zh-TW" dirty="0"/>
              <a:t>.within()</a:t>
            </a:r>
          </a:p>
          <a:p>
            <a:pPr lvl="1"/>
            <a:r>
              <a:rPr lang="en-US" altLang="zh-TW" dirty="0"/>
              <a:t>.children()</a:t>
            </a:r>
          </a:p>
          <a:p>
            <a:pPr lvl="1"/>
            <a:r>
              <a:rPr lang="en-US" altLang="zh-TW" dirty="0"/>
              <a:t>.parent ()</a:t>
            </a:r>
          </a:p>
          <a:p>
            <a:pPr lvl="1"/>
            <a:r>
              <a:rPr lang="en-US" altLang="zh-TW" dirty="0"/>
              <a:t>.root ()</a:t>
            </a:r>
          </a:p>
          <a:p>
            <a:pPr lvl="1"/>
            <a:r>
              <a:rPr lang="en-US" altLang="zh-TW" dirty="0"/>
              <a:t>.</a:t>
            </a:r>
            <a:r>
              <a:rPr lang="en-US" altLang="zh-TW" dirty="0" err="1"/>
              <a:t>parentsUtil</a:t>
            </a:r>
            <a:r>
              <a:rPr lang="en-US" altLang="zh-TW" dirty="0"/>
              <a:t> ()</a:t>
            </a:r>
          </a:p>
          <a:p>
            <a:pPr lvl="1"/>
            <a:r>
              <a:rPr lang="en-US" altLang="zh-TW" dirty="0"/>
              <a:t>.</a:t>
            </a:r>
            <a:r>
              <a:rPr lang="en-US" altLang="zh-TW" dirty="0" err="1"/>
              <a:t>slibling</a:t>
            </a:r>
            <a:r>
              <a:rPr lang="en-US" altLang="zh-TW" dirty="0"/>
              <a:t> ()</a:t>
            </a:r>
          </a:p>
          <a:p>
            <a:pPr lvl="1"/>
            <a:r>
              <a:rPr lang="en-US" altLang="zh-TW" dirty="0"/>
              <a:t>.</a:t>
            </a:r>
            <a:r>
              <a:rPr lang="en-US" altLang="zh-TW" dirty="0" err="1"/>
              <a:t>prev</a:t>
            </a:r>
            <a:r>
              <a:rPr lang="en-US" altLang="zh-TW" dirty="0"/>
              <a:t> ()</a:t>
            </a:r>
          </a:p>
          <a:p>
            <a:pPr lvl="1"/>
            <a:r>
              <a:rPr lang="en-US" altLang="zh-TW" dirty="0"/>
              <a:t>.next ()</a:t>
            </a:r>
          </a:p>
          <a:p>
            <a:pPr lvl="1"/>
            <a:r>
              <a:rPr lang="en-US" altLang="zh-TW" dirty="0"/>
              <a:t>.first()</a:t>
            </a:r>
          </a:p>
          <a:p>
            <a:pPr lvl="1"/>
            <a:r>
              <a:rPr lang="en-US" altLang="zh-TW" dirty="0"/>
              <a:t>.last()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Query Element</a:t>
            </a:r>
            <a:r>
              <a:rPr lang="zh-TW" altLang="en-US" dirty="0"/>
              <a:t> </a:t>
            </a:r>
            <a:r>
              <a:rPr lang="en-US" altLang="zh-TW" dirty="0"/>
              <a:t>– with, root, next…. 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A53697-DEBF-47B6-B263-3D2926331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619" y="1790202"/>
            <a:ext cx="4633181" cy="388013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214DB8-6615-47F6-9A2C-250E7DB29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619" y="5517367"/>
            <a:ext cx="4928050" cy="120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93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4">
            <a:extLst>
              <a:ext uri="{FF2B5EF4-FFF2-40B4-BE49-F238E27FC236}">
                <a16:creationId xmlns:a16="http://schemas.microsoft.com/office/drawing/2014/main" id="{8FA82EAD-1356-4C06-B255-8B4AAB3213D5}"/>
              </a:ext>
            </a:extLst>
          </p:cNvPr>
          <p:cNvSpPr/>
          <p:nvPr/>
        </p:nvSpPr>
        <p:spPr>
          <a:xfrm>
            <a:off x="22" y="-1905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9A92BC-5B99-45F1-964E-198DD6A7F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668"/>
            <a:ext cx="5085170" cy="5160579"/>
          </a:xfrm>
        </p:spPr>
        <p:txBody>
          <a:bodyPr>
            <a:normAutofit/>
          </a:bodyPr>
          <a:lstStyle/>
          <a:p>
            <a:r>
              <a:rPr lang="en-US" altLang="zh-TW" b="1" dirty="0"/>
              <a:t>then()</a:t>
            </a:r>
            <a:r>
              <a:rPr lang="zh-TW" altLang="en-US" b="1" dirty="0"/>
              <a:t> 適用時機</a:t>
            </a:r>
            <a:r>
              <a:rPr lang="en-US" altLang="zh-TW" b="1" dirty="0"/>
              <a:t>:</a:t>
            </a:r>
          </a:p>
          <a:p>
            <a:pPr lvl="1"/>
            <a:r>
              <a:rPr lang="en-US" altLang="zh-TW" dirty="0"/>
              <a:t>Debugging</a:t>
            </a:r>
          </a:p>
          <a:p>
            <a:pPr lvl="1"/>
            <a:r>
              <a:rPr lang="en-US" altLang="zh-TW" dirty="0"/>
              <a:t>Extract value</a:t>
            </a:r>
          </a:p>
          <a:p>
            <a:pPr lvl="1"/>
            <a:r>
              <a:rPr lang="en-US" altLang="zh-TW" dirty="0"/>
              <a:t>Aliases</a:t>
            </a:r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en-US" altLang="zh-TW" b="1" dirty="0"/>
              <a:t>aliases</a:t>
            </a:r>
            <a:r>
              <a:rPr lang="zh-TW" altLang="en-US" b="1" dirty="0"/>
              <a:t>適用時機</a:t>
            </a:r>
            <a:r>
              <a:rPr lang="en-US" altLang="zh-TW" b="1" dirty="0"/>
              <a:t>:</a:t>
            </a:r>
          </a:p>
          <a:p>
            <a:pPr lvl="1"/>
            <a:r>
              <a:rPr lang="en-US" altLang="zh-TW" dirty="0"/>
              <a:t>reuse DOM element</a:t>
            </a:r>
          </a:p>
          <a:p>
            <a:pPr lvl="1"/>
            <a:r>
              <a:rPr lang="en-US" altLang="zh-TW" dirty="0"/>
              <a:t>Sharing context: </a:t>
            </a:r>
            <a:r>
              <a:rPr lang="zh-TW" altLang="en-US" dirty="0"/>
              <a:t>可以跨</a:t>
            </a:r>
            <a:r>
              <a:rPr lang="en-US" altLang="zh-TW" dirty="0"/>
              <a:t>hook</a:t>
            </a:r>
            <a:r>
              <a:rPr lang="zh-TW" altLang="en-US" dirty="0"/>
              <a:t>以及</a:t>
            </a:r>
            <a:r>
              <a:rPr lang="en-US" altLang="zh-TW" dirty="0"/>
              <a:t>test case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then() and aliases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36C9AB-F55C-49E7-BECA-D39B836CE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868" y="1187668"/>
            <a:ext cx="4845366" cy="36218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CDB8989-3C73-451B-964E-2ED45717A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516" y="5090481"/>
            <a:ext cx="8658225" cy="4953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D39A6BB-9844-4B95-9B33-C2E9C5D28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938" y="5670332"/>
            <a:ext cx="2828630" cy="14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93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4">
            <a:extLst>
              <a:ext uri="{FF2B5EF4-FFF2-40B4-BE49-F238E27FC236}">
                <a16:creationId xmlns:a16="http://schemas.microsoft.com/office/drawing/2014/main" id="{8FA82EAD-1356-4C06-B255-8B4AAB3213D5}"/>
              </a:ext>
            </a:extLst>
          </p:cNvPr>
          <p:cNvSpPr/>
          <p:nvPr/>
        </p:nvSpPr>
        <p:spPr>
          <a:xfrm>
            <a:off x="22" y="-1905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9A92BC-5B99-45F1-964E-198DD6A7F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969" y="2244832"/>
            <a:ext cx="10609333" cy="3499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Load</a:t>
            </a:r>
            <a:r>
              <a:rPr lang="zh-TW" altLang="en-US" dirty="0"/>
              <a:t> </a:t>
            </a:r>
            <a:r>
              <a:rPr lang="en-US" altLang="zh-TW" dirty="0"/>
              <a:t>static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TW" altLang="en-US" dirty="0"/>
              <a:t> </a:t>
            </a:r>
            <a:r>
              <a:rPr lang="en-US" altLang="zh-TW" dirty="0"/>
              <a:t>as</a:t>
            </a:r>
            <a:r>
              <a:rPr lang="zh-TW" altLang="en-US" dirty="0"/>
              <a:t> </a:t>
            </a:r>
            <a:r>
              <a:rPr lang="en-US" altLang="zh-TW" dirty="0"/>
              <a:t>data</a:t>
            </a:r>
            <a:r>
              <a:rPr lang="zh-TW" altLang="en-US" dirty="0"/>
              <a:t> </a:t>
            </a:r>
            <a:r>
              <a:rPr lang="en-US" altLang="zh-TW" dirty="0"/>
              <a:t>source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static</a:t>
            </a:r>
            <a:r>
              <a:rPr lang="zh-TW" altLang="en-US" dirty="0"/>
              <a:t>檔案會放在</a:t>
            </a:r>
            <a:r>
              <a:rPr lang="en-US" altLang="zh-TW" dirty="0"/>
              <a:t>fixture</a:t>
            </a:r>
            <a:r>
              <a:rPr lang="zh-TW" altLang="en-US" dirty="0"/>
              <a:t>資料夾</a:t>
            </a:r>
            <a:endParaRPr lang="en-US" altLang="zh-TW" dirty="0"/>
          </a:p>
          <a:p>
            <a:pPr lvl="1"/>
            <a:r>
              <a:rPr lang="zh-TW" altLang="en-US" dirty="0"/>
              <a:t>使用</a:t>
            </a:r>
            <a:r>
              <a:rPr lang="en-US" altLang="zh-TW" b="1" i="1" dirty="0">
                <a:solidFill>
                  <a:schemeClr val="accent5"/>
                </a:solidFill>
              </a:rPr>
              <a:t>fixture(‘$</a:t>
            </a:r>
            <a:r>
              <a:rPr lang="en-US" altLang="zh-TW" b="1" i="1" dirty="0" err="1">
                <a:solidFill>
                  <a:schemeClr val="accent5"/>
                </a:solidFill>
              </a:rPr>
              <a:t>fileName</a:t>
            </a:r>
            <a:r>
              <a:rPr lang="en-US" altLang="zh-TW" b="1" i="1" dirty="0">
                <a:solidFill>
                  <a:schemeClr val="accent5"/>
                </a:solidFill>
              </a:rPr>
              <a:t>’).as()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fixture()</a:t>
            </a:r>
            <a:r>
              <a:rPr lang="zh-TW" altLang="en-US" dirty="0"/>
              <a:t> </a:t>
            </a:r>
            <a:r>
              <a:rPr lang="en-US" altLang="zh-TW" dirty="0"/>
              <a:t>and aliases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410B67-1CA8-4779-A0B1-FBB1CFB7A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5126"/>
            <a:ext cx="5658753" cy="438997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0E21B66-BB54-4EB6-B44E-84D7382FA881}"/>
              </a:ext>
            </a:extLst>
          </p:cNvPr>
          <p:cNvSpPr/>
          <p:nvPr/>
        </p:nvSpPr>
        <p:spPr>
          <a:xfrm>
            <a:off x="6263236" y="2112021"/>
            <a:ext cx="4507263" cy="3560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45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D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0">
            <a:extLst>
              <a:ext uri="{FF2B5EF4-FFF2-40B4-BE49-F238E27FC236}">
                <a16:creationId xmlns:a16="http://schemas.microsoft.com/office/drawing/2014/main" id="{C75FDF00-C717-4D4A-BF6E-D7CF4893213A}"/>
              </a:ext>
            </a:extLst>
          </p:cNvPr>
          <p:cNvSpPr/>
          <p:nvPr/>
        </p:nvSpPr>
        <p:spPr>
          <a:xfrm>
            <a:off x="866770" y="2640132"/>
            <a:ext cx="3218520" cy="1085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TDD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9" name="직사각형 10">
            <a:extLst>
              <a:ext uri="{FF2B5EF4-FFF2-40B4-BE49-F238E27FC236}">
                <a16:creationId xmlns:a16="http://schemas.microsoft.com/office/drawing/2014/main" id="{31B90025-C3CA-477D-A0B0-1F7CDCCAE784}"/>
              </a:ext>
            </a:extLst>
          </p:cNvPr>
          <p:cNvSpPr/>
          <p:nvPr/>
        </p:nvSpPr>
        <p:spPr>
          <a:xfrm>
            <a:off x="4271359" y="2698746"/>
            <a:ext cx="3218520" cy="1085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BDD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8A81DF71-8FC2-46F5-8F58-9EEC385A3F4E}"/>
              </a:ext>
            </a:extLst>
          </p:cNvPr>
          <p:cNvSpPr/>
          <p:nvPr/>
        </p:nvSpPr>
        <p:spPr>
          <a:xfrm>
            <a:off x="7839234" y="2669563"/>
            <a:ext cx="3218520" cy="1085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b="1" dirty="0">
                <a:solidFill>
                  <a:schemeClr val="bg1"/>
                </a:solidFill>
                <a:latin typeface="Calibri"/>
                <a:ea typeface="微軟正黑體"/>
              </a:rPr>
              <a:t>D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DD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64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4">
            <a:extLst>
              <a:ext uri="{FF2B5EF4-FFF2-40B4-BE49-F238E27FC236}">
                <a16:creationId xmlns:a16="http://schemas.microsoft.com/office/drawing/2014/main" id="{90516249-7CD2-43D1-A23E-DBF709F0745F}"/>
              </a:ext>
            </a:extLst>
          </p:cNvPr>
          <p:cNvSpPr/>
          <p:nvPr/>
        </p:nvSpPr>
        <p:spPr>
          <a:xfrm>
            <a:off x="22" y="-19050"/>
            <a:ext cx="12190413" cy="68770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2307CD9-F86E-41DB-B92D-C07E01AB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54" y="0"/>
            <a:ext cx="10752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43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4">
            <a:extLst>
              <a:ext uri="{FF2B5EF4-FFF2-40B4-BE49-F238E27FC236}">
                <a16:creationId xmlns:a16="http://schemas.microsoft.com/office/drawing/2014/main" id="{8FA82EAD-1356-4C06-B255-8B4AAB3213D5}"/>
              </a:ext>
            </a:extLst>
          </p:cNvPr>
          <p:cNvSpPr/>
          <p:nvPr/>
        </p:nvSpPr>
        <p:spPr>
          <a:xfrm>
            <a:off x="22" y="-1905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zh-TW" dirty="0"/>
              <a:t>Assertions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42C053A-13E9-4750-A959-8D466F24E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577" y="1284773"/>
            <a:ext cx="5745345" cy="5160579"/>
          </a:xfrm>
        </p:spPr>
        <p:txBody>
          <a:bodyPr/>
          <a:lstStyle/>
          <a:p>
            <a:r>
              <a:rPr lang="en-US" altLang="zh-TW" b="1" dirty="0"/>
              <a:t>BDD Assertions</a:t>
            </a:r>
          </a:p>
          <a:p>
            <a:pPr lvl="1"/>
            <a:r>
              <a:rPr lang="en-US" altLang="zh-TW" i="1" dirty="0"/>
              <a:t>expect(name).</a:t>
            </a:r>
            <a:r>
              <a:rPr lang="en-US" altLang="zh-TW" i="1" dirty="0" err="1"/>
              <a:t>to.not.equal</a:t>
            </a:r>
            <a:r>
              <a:rPr lang="en-US" altLang="zh-TW" i="1" dirty="0"/>
              <a:t>(‘Tissue’)</a:t>
            </a:r>
          </a:p>
          <a:p>
            <a:pPr lvl="1"/>
            <a:r>
              <a:rPr lang="en-US" altLang="zh-TW" i="1" dirty="0"/>
              <a:t>expect('test').</a:t>
            </a:r>
            <a:r>
              <a:rPr lang="en-US" altLang="zh-TW" i="1" dirty="0" err="1"/>
              <a:t>to.have.lengthOf</a:t>
            </a:r>
            <a:r>
              <a:rPr lang="en-US" altLang="zh-TW" i="1" dirty="0"/>
              <a:t>(3)</a:t>
            </a:r>
          </a:p>
          <a:p>
            <a:pPr lvl="1"/>
            <a:r>
              <a:rPr lang="en-US" altLang="zh-TW" i="1" dirty="0"/>
              <a:t>expect('testing').</a:t>
            </a:r>
            <a:r>
              <a:rPr lang="en-US" altLang="zh-TW" i="1" dirty="0" err="1"/>
              <a:t>to.have.string</a:t>
            </a:r>
            <a:r>
              <a:rPr lang="en-US" altLang="zh-TW" i="1" dirty="0"/>
              <a:t>('test')</a:t>
            </a:r>
            <a:endParaRPr lang="zh-TW" altLang="en-US" i="1" dirty="0"/>
          </a:p>
        </p:txBody>
      </p:sp>
      <p:sp>
        <p:nvSpPr>
          <p:cNvPr id="10" name="內容版面配置區 7">
            <a:extLst>
              <a:ext uri="{FF2B5EF4-FFF2-40B4-BE49-F238E27FC236}">
                <a16:creationId xmlns:a16="http://schemas.microsoft.com/office/drawing/2014/main" id="{68976608-8BCC-4142-A962-993619D3C496}"/>
              </a:ext>
            </a:extLst>
          </p:cNvPr>
          <p:cNvSpPr txBox="1">
            <a:spLocks/>
          </p:cNvSpPr>
          <p:nvPr/>
        </p:nvSpPr>
        <p:spPr>
          <a:xfrm>
            <a:off x="5971922" y="1187668"/>
            <a:ext cx="6028566" cy="5160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TDD Assertions</a:t>
            </a:r>
          </a:p>
          <a:p>
            <a:pPr lvl="1"/>
            <a:r>
              <a:rPr lang="pt-BR" altLang="zh-TW" i="1" dirty="0"/>
              <a:t>assert.equal(3, 3, 'vals equal’)</a:t>
            </a:r>
          </a:p>
          <a:p>
            <a:pPr lvl="1"/>
            <a:r>
              <a:rPr lang="en-US" altLang="zh-TW" i="1" dirty="0" err="1"/>
              <a:t>assert.isAbove</a:t>
            </a:r>
            <a:r>
              <a:rPr lang="en-US" altLang="zh-TW" i="1" dirty="0"/>
              <a:t>(6, 1, '6 greater than 1’)</a:t>
            </a:r>
          </a:p>
          <a:p>
            <a:pPr lvl="1"/>
            <a:r>
              <a:rPr lang="en-US" altLang="zh-TW" dirty="0" err="1"/>
              <a:t>assert.isNull</a:t>
            </a:r>
            <a:r>
              <a:rPr lang="en-US" altLang="zh-TW" dirty="0"/>
              <a:t>(err, 'there was no error’)</a:t>
            </a:r>
          </a:p>
          <a:p>
            <a:pPr lvl="1"/>
            <a:r>
              <a:rPr lang="en-US" altLang="zh-TW" i="1" dirty="0" err="1"/>
              <a:t>assert.exists</a:t>
            </a:r>
            <a:r>
              <a:rPr lang="en-US" altLang="zh-TW" i="1" dirty="0"/>
              <a:t>(5, '5 is not null or undefined')</a:t>
            </a:r>
            <a:endParaRPr lang="zh-TW" altLang="en-US" i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01E151-F027-4590-BBF5-38A74C115289}"/>
              </a:ext>
            </a:extLst>
          </p:cNvPr>
          <p:cNvSpPr/>
          <p:nvPr/>
        </p:nvSpPr>
        <p:spPr>
          <a:xfrm>
            <a:off x="2836765" y="4150642"/>
            <a:ext cx="6149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https://docs.cypress.io/guides/references/assertions.html#Chai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F1AB8F5-E624-4B3A-9063-F72DD0EBB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079" y="4960463"/>
            <a:ext cx="1387784" cy="138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37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4">
            <a:extLst>
              <a:ext uri="{FF2B5EF4-FFF2-40B4-BE49-F238E27FC236}">
                <a16:creationId xmlns:a16="http://schemas.microsoft.com/office/drawing/2014/main" id="{8FA82EAD-1356-4C06-B255-8B4AAB3213D5}"/>
              </a:ext>
            </a:extLst>
          </p:cNvPr>
          <p:cNvSpPr/>
          <p:nvPr/>
        </p:nvSpPr>
        <p:spPr>
          <a:xfrm>
            <a:off x="22" y="-19050"/>
            <a:ext cx="12191978" cy="812003"/>
          </a:xfrm>
          <a:prstGeom prst="rect">
            <a:avLst/>
          </a:prstGeom>
          <a:solidFill>
            <a:srgbClr val="8F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42C053A-13E9-4750-A959-8D466F24E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1" dirty="0">
                <a:solidFill>
                  <a:schemeClr val="accent5"/>
                </a:solidFill>
              </a:rPr>
              <a:t>Should():</a:t>
            </a:r>
          </a:p>
          <a:p>
            <a:endParaRPr lang="zh-TW" altLang="en-US" i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zh-TW" dirty="0"/>
              <a:t>Assertions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DC550C-AFFF-4FC2-9469-AEC7B1C55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21" y="1725406"/>
            <a:ext cx="9553258" cy="501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0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Debug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1FC977-3A07-4ACE-A9DC-931406CC4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03" y="933728"/>
            <a:ext cx="6096000" cy="2857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5BF3F3-C167-4E81-B7EC-4B6C36EF6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689" y="3021463"/>
            <a:ext cx="9649099" cy="36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66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>
              <a:hlinkClick r:id="rId2"/>
            </a:endParaRPr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Cypress Configuration - </a:t>
            </a:r>
            <a:r>
              <a:rPr lang="en-US" altLang="zh-TW" dirty="0" err="1"/>
              <a:t>cypress.json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32F186-2FC5-4AE9-8BE4-378A62115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703" y="897584"/>
            <a:ext cx="8369037" cy="574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492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035782"/>
            <a:ext cx="10515600" cy="5312466"/>
          </a:xfrm>
        </p:spPr>
        <p:txBody>
          <a:bodyPr/>
          <a:lstStyle/>
          <a:p>
            <a:r>
              <a:rPr lang="en-US" altLang="zh-TW" b="1" dirty="0" err="1">
                <a:solidFill>
                  <a:schemeClr val="accent5"/>
                </a:solidFill>
              </a:rPr>
              <a:t>cypress.json</a:t>
            </a:r>
            <a:r>
              <a:rPr lang="zh-TW" altLang="en-US" b="1" dirty="0">
                <a:solidFill>
                  <a:schemeClr val="accent5"/>
                </a:solidFill>
              </a:rPr>
              <a:t>  </a:t>
            </a:r>
            <a:r>
              <a:rPr lang="en-US" altLang="zh-TW" dirty="0"/>
              <a:t>- cypress configuration</a:t>
            </a:r>
          </a:p>
          <a:p>
            <a:pPr lvl="1"/>
            <a:r>
              <a:rPr lang="zh-TW" altLang="en-US" dirty="0"/>
              <a:t>不知道有哪些指令可以設定的話，可以加入</a:t>
            </a:r>
            <a:r>
              <a:rPr lang="en-US" altLang="zh-TW" dirty="0"/>
              <a:t>$schema</a:t>
            </a:r>
            <a:r>
              <a:rPr lang="zh-TW" altLang="en-US" dirty="0"/>
              <a:t> </a:t>
            </a:r>
            <a:r>
              <a:rPr lang="en-US" altLang="zh-TW" dirty="0"/>
              <a:t>json</a:t>
            </a:r>
          </a:p>
          <a:p>
            <a:pPr lvl="1"/>
            <a:r>
              <a:rPr lang="zh-TW" altLang="en-US" dirty="0"/>
              <a:t>常用的有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 err="1"/>
              <a:t>baseUrl</a:t>
            </a:r>
            <a:endParaRPr lang="en-US" altLang="zh-TW" dirty="0"/>
          </a:p>
          <a:p>
            <a:pPr lvl="2"/>
            <a:r>
              <a:rPr lang="en-US" altLang="zh-TW" dirty="0"/>
              <a:t>Timeout</a:t>
            </a:r>
            <a:r>
              <a:rPr lang="zh-TW" altLang="en-US" dirty="0"/>
              <a:t> </a:t>
            </a:r>
            <a:r>
              <a:rPr lang="en-US" altLang="zh-TW" dirty="0"/>
              <a:t>setting</a:t>
            </a:r>
          </a:p>
          <a:p>
            <a:pPr lvl="2"/>
            <a:r>
              <a:rPr lang="en-US" altLang="zh-TW" dirty="0"/>
              <a:t>Report</a:t>
            </a:r>
            <a:r>
              <a:rPr lang="zh-TW" altLang="en-US" dirty="0"/>
              <a:t> </a:t>
            </a:r>
            <a:r>
              <a:rPr lang="en-US" altLang="zh-TW" dirty="0"/>
              <a:t>setting</a:t>
            </a:r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r>
              <a:rPr lang="zh-TW" altLang="en-US" dirty="0"/>
              <a:t>也可以在測試檔案裏面動態調整設定</a:t>
            </a:r>
            <a:endParaRPr lang="en-US" altLang="zh-TW" dirty="0"/>
          </a:p>
          <a:p>
            <a:pPr lvl="1"/>
            <a:r>
              <a:rPr lang="zh-TW" altLang="en-US" dirty="0"/>
              <a:t>但這個設定就只會影響到這個測是檔案</a:t>
            </a:r>
            <a:endParaRPr lang="en-US" altLang="zh-TW" dirty="0"/>
          </a:p>
          <a:p>
            <a:pPr lvl="1"/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Cypress Configuration - </a:t>
            </a:r>
            <a:r>
              <a:rPr lang="en-US" altLang="zh-TW" dirty="0" err="1"/>
              <a:t>cypress.json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525AF4-DFB9-474C-8DC7-B66A65A6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619" y="1901151"/>
            <a:ext cx="7320345" cy="13336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E037325-1DA6-46A6-89F8-0C087BFD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878" y="4849591"/>
            <a:ext cx="5176205" cy="170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57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retry</a:t>
            </a:r>
            <a:r>
              <a:rPr lang="zh-TW" altLang="en-US" dirty="0"/>
              <a:t>機制要特別注意，他只會</a:t>
            </a:r>
            <a:r>
              <a:rPr lang="en-US" altLang="zh-TW" dirty="0"/>
              <a:t>retry assertion</a:t>
            </a:r>
            <a:r>
              <a:rPr lang="zh-TW" altLang="en-US" dirty="0"/>
              <a:t>前的最後一個</a:t>
            </a:r>
            <a:r>
              <a:rPr lang="en-US" altLang="zh-TW" dirty="0"/>
              <a:t>query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解法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Merging queries</a:t>
            </a:r>
          </a:p>
          <a:p>
            <a:pPr lvl="1"/>
            <a:r>
              <a:rPr lang="en-US" altLang="zh-TW" dirty="0"/>
              <a:t>Alternate commands and assertions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Retry ability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D4B6E1-BF51-4A19-A42F-BB9EDD94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70" y="1809750"/>
            <a:ext cx="89154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retry</a:t>
            </a:r>
            <a:r>
              <a:rPr lang="zh-TW" altLang="en-US" dirty="0"/>
              <a:t>機制要特別注意，他只會</a:t>
            </a:r>
            <a:r>
              <a:rPr lang="en-US" altLang="zh-TW" dirty="0"/>
              <a:t>retry assertion</a:t>
            </a:r>
            <a:r>
              <a:rPr lang="zh-TW" altLang="en-US" dirty="0"/>
              <a:t>前的最後一個</a:t>
            </a:r>
            <a:r>
              <a:rPr lang="en-US" altLang="zh-TW" dirty="0"/>
              <a:t>query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Merging queries</a:t>
            </a:r>
            <a:r>
              <a:rPr lang="zh-TW" altLang="en-US" dirty="0"/>
              <a:t> 解法</a:t>
            </a:r>
            <a:r>
              <a:rPr lang="en-US" altLang="zh-TW" dirty="0"/>
              <a:t>: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Retry ability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D4B6E1-BF51-4A19-A42F-BB9EDD94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30" y="1599357"/>
            <a:ext cx="7740369" cy="14058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354435E-14A8-45E6-8AD2-372704E9E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30" y="4235759"/>
            <a:ext cx="5024302" cy="251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130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retry</a:t>
            </a:r>
            <a:r>
              <a:rPr lang="zh-TW" altLang="en-US" dirty="0"/>
              <a:t>機制要特別注意，他只會</a:t>
            </a:r>
            <a:r>
              <a:rPr lang="en-US" altLang="zh-TW" dirty="0"/>
              <a:t>retry assertion</a:t>
            </a:r>
            <a:r>
              <a:rPr lang="zh-TW" altLang="en-US" dirty="0"/>
              <a:t>前的最後一個</a:t>
            </a:r>
            <a:r>
              <a:rPr lang="en-US" altLang="zh-TW" dirty="0"/>
              <a:t>query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Alternate commands and assertions</a:t>
            </a:r>
            <a:r>
              <a:rPr lang="zh-TW" altLang="en-US" dirty="0"/>
              <a:t>解法</a:t>
            </a:r>
            <a:r>
              <a:rPr lang="en-US" altLang="zh-TW" dirty="0"/>
              <a:t>: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Retry ability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D4B6E1-BF51-4A19-A42F-BB9EDD94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30" y="1639817"/>
            <a:ext cx="7740369" cy="140583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2E819A1-5885-422A-A4C7-737C60B1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31" y="4188743"/>
            <a:ext cx="5624080" cy="22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70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187668"/>
            <a:ext cx="10515600" cy="5533807"/>
          </a:xfrm>
        </p:spPr>
        <p:txBody>
          <a:bodyPr/>
          <a:lstStyle/>
          <a:p>
            <a:r>
              <a:rPr lang="zh-TW" altLang="en-US" dirty="0"/>
              <a:t>客製化的</a:t>
            </a:r>
            <a:r>
              <a:rPr lang="en-US" altLang="zh-TW" dirty="0"/>
              <a:t>command</a:t>
            </a:r>
            <a:r>
              <a:rPr lang="zh-TW" altLang="en-US" dirty="0"/>
              <a:t>要放在</a:t>
            </a:r>
            <a:r>
              <a:rPr lang="en-US" altLang="zh-TW" dirty="0"/>
              <a:t>support</a:t>
            </a:r>
            <a:r>
              <a:rPr lang="zh-TW" altLang="en-US" dirty="0"/>
              <a:t>資料夾內的 </a:t>
            </a:r>
            <a:r>
              <a:rPr lang="en-US" altLang="zh-TW" dirty="0"/>
              <a:t>command.js/.</a:t>
            </a:r>
            <a:r>
              <a:rPr lang="en-US" altLang="zh-TW" dirty="0" err="1"/>
              <a:t>ts</a:t>
            </a:r>
            <a:endParaRPr lang="en-US" altLang="zh-TW" dirty="0"/>
          </a:p>
          <a:p>
            <a:pPr lvl="1"/>
            <a:r>
              <a:rPr lang="zh-TW" altLang="en-US" dirty="0"/>
              <a:t>舉例來說很多頁都會用到</a:t>
            </a:r>
            <a:r>
              <a:rPr lang="en-US" altLang="zh-TW" dirty="0"/>
              <a:t>login</a:t>
            </a:r>
            <a:r>
              <a:rPr lang="zh-TW" altLang="en-US" dirty="0"/>
              <a:t> </a:t>
            </a:r>
            <a:r>
              <a:rPr lang="en-US" altLang="zh-TW" dirty="0"/>
              <a:t>function</a:t>
            </a:r>
            <a:r>
              <a:rPr lang="zh-TW" altLang="en-US" dirty="0"/>
              <a:t>，可以變成</a:t>
            </a:r>
            <a:r>
              <a:rPr lang="en-US" altLang="zh-TW" dirty="0"/>
              <a:t>common</a:t>
            </a:r>
            <a:r>
              <a:rPr lang="zh-TW" altLang="en-US" dirty="0"/>
              <a:t> </a:t>
            </a:r>
            <a:r>
              <a:rPr lang="en-US" altLang="zh-TW" dirty="0"/>
              <a:t>command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要使用到的地方就用</a:t>
            </a:r>
          </a:p>
          <a:p>
            <a:endParaRPr lang="en-US" altLang="zh-TW" dirty="0">
              <a:hlinkClick r:id="rId2"/>
            </a:endParaRPr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Customized command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4ED569-F6EB-4FCE-9B25-ECC37AF51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590" y="2224097"/>
            <a:ext cx="9133211" cy="24098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33042C-CC18-4E83-9625-357515A1A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590" y="5670331"/>
            <a:ext cx="2536601" cy="88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6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TDD vs. BDD </a:t>
            </a:r>
            <a:r>
              <a:rPr lang="zh-TW" altLang="en-US" b="1" dirty="0"/>
              <a:t>開發模式</a:t>
            </a:r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E9B36617-4347-482F-91B3-4064AE8BC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Front End Testing Concept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D32C348-2713-46D6-A0F4-394D465259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42528"/>
              </p:ext>
            </p:extLst>
          </p:nvPr>
        </p:nvGraphicFramePr>
        <p:xfrm>
          <a:off x="1001162" y="1792417"/>
          <a:ext cx="10515599" cy="2499360"/>
        </p:xfrm>
        <a:graphic>
          <a:graphicData uri="http://schemas.openxmlformats.org/drawingml/2006/table">
            <a:tbl>
              <a:tblPr/>
              <a:tblGrid>
                <a:gridCol w="1129936">
                  <a:extLst>
                    <a:ext uri="{9D8B030D-6E8A-4147-A177-3AD203B41FA5}">
                      <a16:colId xmlns:a16="http://schemas.microsoft.com/office/drawing/2014/main" val="2497986158"/>
                    </a:ext>
                  </a:extLst>
                </a:gridCol>
                <a:gridCol w="4062952">
                  <a:extLst>
                    <a:ext uri="{9D8B030D-6E8A-4147-A177-3AD203B41FA5}">
                      <a16:colId xmlns:a16="http://schemas.microsoft.com/office/drawing/2014/main" val="2793954911"/>
                    </a:ext>
                  </a:extLst>
                </a:gridCol>
                <a:gridCol w="5322711">
                  <a:extLst>
                    <a:ext uri="{9D8B030D-6E8A-4147-A177-3AD203B41FA5}">
                      <a16:colId xmlns:a16="http://schemas.microsoft.com/office/drawing/2014/main" val="2894684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effectLst/>
                        </a:rPr>
                        <a:t>TDD</a:t>
                      </a:r>
                      <a:endParaRPr lang="en-US" b="1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effectLst/>
                        </a:rPr>
                        <a:t>BDD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005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effectLst/>
                        </a:rPr>
                        <a:t>全名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effectLst/>
                        </a:rPr>
                        <a:t>測試驅動開發</a:t>
                      </a:r>
                      <a:r>
                        <a:rPr lang="en-US" dirty="0">
                          <a:effectLst/>
                        </a:rPr>
                        <a:t>Test-Driven Development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>
                          <a:effectLst/>
                        </a:rPr>
                        <a:t>行為驅動開發</a:t>
                      </a:r>
                      <a:r>
                        <a:rPr lang="en-US">
                          <a:effectLst/>
                        </a:rPr>
                        <a:t>Behavior Driven Development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349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effectLst/>
                        </a:rPr>
                        <a:t>定義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effectLst/>
                        </a:rPr>
                        <a:t>在開發前先撰寫測試程式，以確保程式碼品質與符合驗收規格。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effectLst/>
                        </a:rPr>
                        <a:t>TDD </a:t>
                      </a:r>
                      <a:r>
                        <a:rPr lang="zh-TW" altLang="en-US" dirty="0">
                          <a:effectLst/>
                        </a:rPr>
                        <a:t>的進化版。除了實作前先寫測試外，還要寫一份「可以執行的規格」。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138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effectLst/>
                        </a:rPr>
                        <a:t>特性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effectLst/>
                        </a:rPr>
                        <a:t>從測試去思考程式如何實作。強調小步前進、快速且持續回饋、擁抱變化、重視溝通、滿足需求。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effectLst/>
                        </a:rPr>
                        <a:t>從用戶的需求出發，強調系統行為。使用自然語言描述測試案例 ，以減少使用者和工程師的溝通成本。測試後的輸出結果可以直接做為文件閱讀。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517010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CAC2C353-DFD8-4CF3-AEBD-11987389CAF6}"/>
              </a:ext>
            </a:extLst>
          </p:cNvPr>
          <p:cNvSpPr/>
          <p:nvPr/>
        </p:nvSpPr>
        <p:spPr>
          <a:xfrm>
            <a:off x="4200808" y="5065583"/>
            <a:ext cx="7062456" cy="1209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ts val="3000"/>
              </a:lnSpc>
              <a:spcBef>
                <a:spcPts val="600"/>
              </a:spcBef>
            </a:pPr>
            <a:r>
              <a:rPr lang="en-US" altLang="zh-TW" dirty="0"/>
              <a:t>TDD </a:t>
            </a:r>
            <a:r>
              <a:rPr lang="zh-TW" altLang="en-US" dirty="0"/>
              <a:t>強調的是先寫測試再實作，而 </a:t>
            </a:r>
            <a:r>
              <a:rPr lang="en-US" altLang="zh-TW" dirty="0"/>
              <a:t>BDD </a:t>
            </a:r>
            <a:r>
              <a:rPr lang="zh-TW" altLang="en-US" dirty="0"/>
              <a:t>則強調是 </a:t>
            </a:r>
            <a:r>
              <a:rPr lang="en-US" altLang="zh-TW" dirty="0"/>
              <a:t>TDD </a:t>
            </a:r>
            <a:r>
              <a:rPr lang="zh-TW" altLang="en-US" dirty="0"/>
              <a:t>進化版，一樣先寫測試，但語法更接近口語，而且是以使用者角度出發，先有 </a:t>
            </a:r>
            <a:r>
              <a:rPr lang="en-US" altLang="zh-TW" dirty="0"/>
              <a:t>User Story (</a:t>
            </a:r>
            <a:r>
              <a:rPr lang="zh-TW" altLang="en-US" dirty="0"/>
              <a:t>或稱 </a:t>
            </a:r>
            <a:r>
              <a:rPr lang="en-US" altLang="zh-TW" dirty="0"/>
              <a:t>Feature)</a:t>
            </a:r>
            <a:r>
              <a:rPr lang="zh-TW" altLang="en-US" dirty="0"/>
              <a:t>再來撰寫後續測試。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E5BBE8-0C53-4B3D-A0A6-AABA139928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4" t="20726" r="14219" b="2970"/>
          <a:stretch/>
        </p:blipFill>
        <p:spPr>
          <a:xfrm>
            <a:off x="1001162" y="4579893"/>
            <a:ext cx="3290181" cy="21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361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">
            <a:extLst>
              <a:ext uri="{FF2B5EF4-FFF2-40B4-BE49-F238E27FC236}">
                <a16:creationId xmlns:a16="http://schemas.microsoft.com/office/drawing/2014/main" id="{11B780D6-7416-4A8A-9958-4B988462C233}"/>
              </a:ext>
            </a:extLst>
          </p:cNvPr>
          <p:cNvSpPr txBox="1"/>
          <p:nvPr/>
        </p:nvSpPr>
        <p:spPr>
          <a:xfrm>
            <a:off x="3820597" y="2828835"/>
            <a:ext cx="3177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>
                <a:solidFill>
                  <a:schemeClr val="bg1"/>
                </a:solidFill>
                <a:latin typeface="Kristen ITC" panose="03050502040202030202" pitchFamily="66" charset="0"/>
                <a:ea typeface="幼圆" panose="02010509060101010101" pitchFamily="49" charset="-122"/>
              </a:rPr>
              <a:t>Thank</a:t>
            </a:r>
            <a:endParaRPr lang="zh-CN" altLang="en-US" sz="7200" b="1" dirty="0">
              <a:solidFill>
                <a:schemeClr val="bg1"/>
              </a:solidFill>
              <a:latin typeface="Kristen ITC" panose="03050502040202030202" pitchFamily="66" charset="0"/>
              <a:ea typeface="幼圆" panose="02010509060101010101" pitchFamily="49" charset="-122"/>
            </a:endParaRP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7778F1C0-1AFA-478A-ADB2-2AEBF594C2A3}"/>
              </a:ext>
            </a:extLst>
          </p:cNvPr>
          <p:cNvSpPr txBox="1"/>
          <p:nvPr/>
        </p:nvSpPr>
        <p:spPr>
          <a:xfrm>
            <a:off x="7171403" y="2828835"/>
            <a:ext cx="213286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Kristen ITC" panose="03050502040202030202" pitchFamily="66" charset="0"/>
                <a:ea typeface="幼圆" panose="02010509060101010101" pitchFamily="49" charset="-122"/>
              </a:rPr>
              <a:t>U</a:t>
            </a:r>
            <a:endParaRPr lang="zh-CN" altLang="en-US" sz="7200" b="1" dirty="0">
              <a:solidFill>
                <a:schemeClr val="bg1"/>
              </a:solidFill>
              <a:latin typeface="Kristen ITC" panose="03050502040202030202" pitchFamily="66" charset="0"/>
              <a:ea typeface="幼圆" panose="02010509060101010101" pitchFamily="49" charset="-122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046694B-23B4-4A20-BEEF-C33B6DFF1F4B}"/>
              </a:ext>
            </a:extLst>
          </p:cNvPr>
          <p:cNvSpPr/>
          <p:nvPr/>
        </p:nvSpPr>
        <p:spPr>
          <a:xfrm>
            <a:off x="7407355" y="267643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ysClr val="windowText" lastClr="000000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65C028A-8B87-4EEB-9F20-7A808C60C8DF}"/>
              </a:ext>
            </a:extLst>
          </p:cNvPr>
          <p:cNvSpPr/>
          <p:nvPr/>
        </p:nvSpPr>
        <p:spPr>
          <a:xfrm>
            <a:off x="7875437" y="266554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3751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D124D4-78B1-4977-B67E-5475AD3DF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跑整個</a:t>
            </a:r>
            <a:r>
              <a:rPr lang="en-US" altLang="zh-TW" dirty="0"/>
              <a:t>project</a:t>
            </a:r>
            <a:r>
              <a:rPr lang="zh-TW" altLang="en-US" dirty="0"/>
              <a:t> </a:t>
            </a:r>
            <a:r>
              <a:rPr lang="en-US" altLang="zh-TW" dirty="0"/>
              <a:t>spec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</a:p>
          <a:p>
            <a:pPr lvl="1"/>
            <a:r>
              <a:rPr lang="en-US" altLang="zh-TW" b="1" i="1" dirty="0" err="1"/>
              <a:t>npx</a:t>
            </a:r>
            <a:r>
              <a:rPr lang="en-US" altLang="zh-TW" b="1" i="1" dirty="0"/>
              <a:t> cypress run</a:t>
            </a:r>
          </a:p>
          <a:p>
            <a:r>
              <a:rPr lang="zh-TW" altLang="en-US" dirty="0"/>
              <a:t>跑特定資料夾的</a:t>
            </a:r>
            <a:r>
              <a:rPr lang="en-US" altLang="zh-TW" dirty="0"/>
              <a:t>spec file</a:t>
            </a:r>
          </a:p>
          <a:p>
            <a:pPr lvl="1"/>
            <a:r>
              <a:rPr lang="en-US" altLang="zh-TW" b="1" i="1" dirty="0" err="1"/>
              <a:t>npx</a:t>
            </a:r>
            <a:r>
              <a:rPr lang="en-US" altLang="zh-TW" b="1" i="1" dirty="0"/>
              <a:t> cypress run --spec “cypress/integration/examples/**/*”</a:t>
            </a:r>
            <a:r>
              <a:rPr lang="en-US" altLang="zh-TW" dirty="0"/>
              <a:t>  </a:t>
            </a:r>
          </a:p>
          <a:p>
            <a:r>
              <a:rPr lang="zh-TW" altLang="en-US" dirty="0"/>
              <a:t>跑某個</a:t>
            </a:r>
            <a:r>
              <a:rPr lang="en-US" altLang="zh-TW" dirty="0"/>
              <a:t>spec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</a:p>
          <a:p>
            <a:pPr lvl="1"/>
            <a:r>
              <a:rPr lang="en-US" altLang="zh-TW" b="1" i="1" dirty="0" err="1"/>
              <a:t>npx</a:t>
            </a:r>
            <a:r>
              <a:rPr lang="en-US" altLang="zh-TW" b="1" i="1" dirty="0"/>
              <a:t> cypress run --spec “cypress/integration/examples/actions.spec.js”</a:t>
            </a:r>
            <a:endParaRPr lang="en-US" altLang="zh-TW" dirty="0"/>
          </a:p>
          <a:p>
            <a:r>
              <a:rPr lang="en-US" altLang="zh-TW" dirty="0"/>
              <a:t>Run or skip</a:t>
            </a:r>
            <a:r>
              <a:rPr lang="zh-TW" altLang="en-US" dirty="0"/>
              <a:t>特定的</a:t>
            </a:r>
            <a:r>
              <a:rPr lang="en-US" altLang="zh-TW" dirty="0"/>
              <a:t>test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082B41D-2987-459B-8CD5-7DB9FFEE6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9758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TDD vs. BDD </a:t>
            </a:r>
            <a:r>
              <a:rPr lang="zh-TW" altLang="en-US" b="1" dirty="0"/>
              <a:t>開發模式</a:t>
            </a:r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E9B36617-4347-482F-91B3-4064AE8BC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Front End Testing Concept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CB1C156-B086-418C-AE91-A845FB84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81" y="1763975"/>
            <a:ext cx="6082896" cy="31127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4BD9548-2003-4D51-BEEE-36F2C22F9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859" y="4159970"/>
            <a:ext cx="6659913" cy="256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6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Automated Testing Pyramid">
            <a:extLst>
              <a:ext uri="{FF2B5EF4-FFF2-40B4-BE49-F238E27FC236}">
                <a16:creationId xmlns:a16="http://schemas.microsoft.com/office/drawing/2014/main" id="{C67FEEAC-013F-4120-B6FA-1AE5792B3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5"/>
          <a:stretch/>
        </p:blipFill>
        <p:spPr bwMode="auto">
          <a:xfrm>
            <a:off x="3956746" y="1576044"/>
            <a:ext cx="4977529" cy="499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52F77591-3B19-4B5E-942B-556DC0F07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測試金字塔</a:t>
            </a:r>
          </a:p>
        </p:txBody>
      </p:sp>
    </p:spTree>
    <p:extLst>
      <p:ext uri="{BB962C8B-B14F-4D97-AF65-F5344CB8AC3E}">
        <p14:creationId xmlns:p14="http://schemas.microsoft.com/office/powerpoint/2010/main" val="1662807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29A1F18-FB0E-45EB-9DB8-674A432EC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796" y="998945"/>
            <a:ext cx="8487297" cy="5859055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4411864A-B87A-4FEF-9F89-B62211B4891C}"/>
              </a:ext>
            </a:extLst>
          </p:cNvPr>
          <p:cNvGrpSpPr/>
          <p:nvPr/>
        </p:nvGrpSpPr>
        <p:grpSpPr>
          <a:xfrm>
            <a:off x="1983796" y="1800477"/>
            <a:ext cx="8738151" cy="4915912"/>
            <a:chOff x="1983796" y="1800477"/>
            <a:chExt cx="8738151" cy="4915912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3A50EEB6-B1C0-4E70-9E57-9D7663326313}"/>
                </a:ext>
              </a:extLst>
            </p:cNvPr>
            <p:cNvGrpSpPr/>
            <p:nvPr/>
          </p:nvGrpSpPr>
          <p:grpSpPr>
            <a:xfrm>
              <a:off x="1983796" y="1800477"/>
              <a:ext cx="8738151" cy="4915912"/>
              <a:chOff x="1983796" y="1800477"/>
              <a:chExt cx="8738151" cy="4915912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72D2B48-C9DA-4B17-9314-F0767F8DECC3}"/>
                  </a:ext>
                </a:extLst>
              </p:cNvPr>
              <p:cNvSpPr/>
              <p:nvPr/>
            </p:nvSpPr>
            <p:spPr>
              <a:xfrm>
                <a:off x="1983796" y="2896949"/>
                <a:ext cx="8738151" cy="3819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55F7FE6-1E3F-425B-B918-B1FBD7989677}"/>
                  </a:ext>
                </a:extLst>
              </p:cNvPr>
              <p:cNvSpPr/>
              <p:nvPr/>
            </p:nvSpPr>
            <p:spPr>
              <a:xfrm>
                <a:off x="6740564" y="1800477"/>
                <a:ext cx="3063493" cy="23173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E98F235-B6E8-4500-A86C-843DAEEB4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778" y="3429000"/>
              <a:ext cx="2070443" cy="2070443"/>
            </a:xfrm>
            <a:prstGeom prst="rect">
              <a:avLst/>
            </a:prstGeom>
          </p:spPr>
        </p:pic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9A2F31E8-464B-48E8-A775-42B2E67BF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Front End Testing Concept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226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0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ssue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hu">
      <a:majorFont>
        <a:latin typeface="Cambria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6331</TotalTime>
  <Words>3466</Words>
  <Application>Microsoft Office PowerPoint</Application>
  <PresentationFormat>寬螢幕</PresentationFormat>
  <Paragraphs>517</Paragraphs>
  <Slides>61</Slides>
  <Notes>33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61</vt:i4>
      </vt:variant>
    </vt:vector>
  </HeadingPairs>
  <TitlesOfParts>
    <vt:vector size="69" baseType="lpstr">
      <vt:lpstr>Helvetica Neue</vt:lpstr>
      <vt:lpstr>inherit</vt:lpstr>
      <vt:lpstr>Arial</vt:lpstr>
      <vt:lpstr>Calibri</vt:lpstr>
      <vt:lpstr>Cambria</vt:lpstr>
      <vt:lpstr>Kristen ITC</vt:lpstr>
      <vt:lpstr>106_Office 테마</vt:lpstr>
      <vt:lpstr>Office 테마</vt:lpstr>
      <vt:lpstr>PowerPoint 簡報</vt:lpstr>
      <vt:lpstr>PowerPoint 簡報</vt:lpstr>
      <vt:lpstr>PowerPoint 簡報</vt:lpstr>
      <vt:lpstr>PowerPoint 簡報</vt:lpstr>
      <vt:lpstr>PowerPoint 簡報</vt:lpstr>
      <vt:lpstr>Front End Testing Concept</vt:lpstr>
      <vt:lpstr>Front End Testing Concept</vt:lpstr>
      <vt:lpstr>測試金字塔</vt:lpstr>
      <vt:lpstr>Front End Testing Concept</vt:lpstr>
      <vt:lpstr>Front End Testing Concept</vt:lpstr>
      <vt:lpstr>PowerPoint 簡報</vt:lpstr>
      <vt:lpstr>What is Cypress?</vt:lpstr>
      <vt:lpstr>Cypress Feature</vt:lpstr>
      <vt:lpstr>Installation prerequisite</vt:lpstr>
      <vt:lpstr>Installation prerequisite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Cypress Project Structure</vt:lpstr>
      <vt:lpstr>Cypress Test Framework</vt:lpstr>
      <vt:lpstr>Cypress Test Structure</vt:lpstr>
      <vt:lpstr>Cypress Test Assertion</vt:lpstr>
      <vt:lpstr>Cypress Test double</vt:lpstr>
      <vt:lpstr>Cypress Test Runner</vt:lpstr>
      <vt:lpstr>Cypress Test Runner</vt:lpstr>
      <vt:lpstr>Cypress Test Runner</vt:lpstr>
      <vt:lpstr>PowerPoint 簡報</vt:lpstr>
      <vt:lpstr>怎麼寫一個Test Case?</vt:lpstr>
      <vt:lpstr>Test Case Structure</vt:lpstr>
      <vt:lpstr>Test Case Structure</vt:lpstr>
      <vt:lpstr>Test Case Structure</vt:lpstr>
      <vt:lpstr>Test Case Structure</vt:lpstr>
      <vt:lpstr>Cypress語法 - visit, contain</vt:lpstr>
      <vt:lpstr>PowerPoint 簡報</vt:lpstr>
      <vt:lpstr>Query Element</vt:lpstr>
      <vt:lpstr>Query Element</vt:lpstr>
      <vt:lpstr>Interacting With Elements</vt:lpstr>
      <vt:lpstr>PowerPoint 簡報</vt:lpstr>
      <vt:lpstr>Query Element – with, root, next…. </vt:lpstr>
      <vt:lpstr>then() and aliases</vt:lpstr>
      <vt:lpstr>fixture() and aliases</vt:lpstr>
      <vt:lpstr>PowerPoint 簡報</vt:lpstr>
      <vt:lpstr>Assertions</vt:lpstr>
      <vt:lpstr>Assertions</vt:lpstr>
      <vt:lpstr>Debug</vt:lpstr>
      <vt:lpstr>Cypress Configuration - cypress.json</vt:lpstr>
      <vt:lpstr>Cypress Configuration - cypress.json</vt:lpstr>
      <vt:lpstr>Retry ability</vt:lpstr>
      <vt:lpstr>Retry ability</vt:lpstr>
      <vt:lpstr>Retry ability</vt:lpstr>
      <vt:lpstr>Customized command</vt:lpstr>
      <vt:lpstr>PowerPoint 簡報</vt:lpstr>
      <vt:lpstr>Command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</dc:title>
  <dc:creator>Tissue</dc:creator>
  <cp:lastModifiedBy>Tissue Chu</cp:lastModifiedBy>
  <cp:revision>456</cp:revision>
  <dcterms:created xsi:type="dcterms:W3CDTF">2017-07-14T07:37:38Z</dcterms:created>
  <dcterms:modified xsi:type="dcterms:W3CDTF">2019-11-18T00:34:37Z</dcterms:modified>
</cp:coreProperties>
</file>